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78" r:id="rId4"/>
    <p:sldId id="257" r:id="rId5"/>
    <p:sldId id="260" r:id="rId6"/>
    <p:sldId id="261" r:id="rId7"/>
    <p:sldId id="274" r:id="rId8"/>
    <p:sldId id="265" r:id="rId9"/>
    <p:sldId id="266" r:id="rId10"/>
    <p:sldId id="268" r:id="rId11"/>
    <p:sldId id="286" r:id="rId12"/>
    <p:sldId id="289" r:id="rId13"/>
    <p:sldId id="287" r:id="rId14"/>
    <p:sldId id="280" r:id="rId15"/>
    <p:sldId id="284" r:id="rId16"/>
    <p:sldId id="288" r:id="rId17"/>
    <p:sldId id="281" r:id="rId18"/>
    <p:sldId id="282" r:id="rId19"/>
    <p:sldId id="283" r:id="rId20"/>
    <p:sldId id="290" r:id="rId21"/>
    <p:sldId id="285" r:id="rId22"/>
    <p:sldId id="277" r:id="rId23"/>
  </p:sldIdLst>
  <p:sldSz cx="12192000" cy="6858000"/>
  <p:notesSz cx="12192000" cy="6858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87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1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chemeClr val="tx1"/>
                </a:solidFill>
                <a:latin typeface="TeXGyrePagella"/>
                <a:cs typeface="TeXGyrePagell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chemeClr val="tx1"/>
                </a:solidFill>
                <a:latin typeface="TeXGyrePagella"/>
                <a:cs typeface="TeXGyrePagell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chemeClr val="tx1"/>
                </a:solidFill>
                <a:latin typeface="TeXGyrePagella"/>
                <a:cs typeface="TeXGyrePagell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64156" y="3256026"/>
            <a:ext cx="8663686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0">
                <a:solidFill>
                  <a:schemeClr val="tx1"/>
                </a:solidFill>
                <a:latin typeface="TeXGyrePagella"/>
                <a:cs typeface="TeXGyrePagell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11172" y="1386966"/>
            <a:ext cx="7639050" cy="46577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3.png"/><Relationship Id="rId7" Type="http://schemas.openxmlformats.org/officeDocument/2006/relationships/image" Target="../media/image4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3.png"/><Relationship Id="rId4" Type="http://schemas.openxmlformats.org/officeDocument/2006/relationships/image" Target="../media/image2.jpg"/><Relationship Id="rId9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g"/><Relationship Id="rId4" Type="http://schemas.openxmlformats.org/officeDocument/2006/relationships/image" Target="../media/image59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2.jp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4930" y="5124604"/>
            <a:ext cx="9311005" cy="14285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0720" algn="ctr">
              <a:spcBef>
                <a:spcPts val="100"/>
              </a:spcBef>
            </a:pPr>
            <a:r>
              <a:rPr sz="4000" b="1" spc="-10" dirty="0">
                <a:latin typeface="TeXGyrePagella"/>
                <a:cs typeface="TeXGyrePagella"/>
              </a:rPr>
              <a:t>BUSINESS</a:t>
            </a:r>
            <a:r>
              <a:rPr sz="4000" b="1" spc="15" dirty="0">
                <a:latin typeface="TeXGyrePagella"/>
                <a:cs typeface="TeXGyrePagella"/>
              </a:rPr>
              <a:t> </a:t>
            </a:r>
            <a:r>
              <a:rPr sz="4000" b="1" spc="-15" dirty="0" smtClean="0">
                <a:latin typeface="TeXGyrePagella"/>
                <a:cs typeface="TeXGyrePagella"/>
              </a:rPr>
              <a:t>PLAN</a:t>
            </a:r>
            <a:r>
              <a:rPr lang="es-ES" sz="4000" dirty="0">
                <a:latin typeface="TeXGyrePagella"/>
                <a:cs typeface="TeXGyrePagella"/>
              </a:rPr>
              <a:t> </a:t>
            </a:r>
            <a:r>
              <a:rPr lang="es-ES" sz="4400" dirty="0" smtClean="0">
                <a:latin typeface="TeXGyrePagella"/>
                <a:cs typeface="TeXGyrePagella"/>
              </a:rPr>
              <a:t>                                </a:t>
            </a:r>
            <a:r>
              <a:rPr sz="2400" b="1" dirty="0" smtClean="0">
                <a:latin typeface="TeXGyrePagella"/>
                <a:cs typeface="TeXGyrePagella"/>
              </a:rPr>
              <a:t>PLANTA</a:t>
            </a:r>
            <a:r>
              <a:rPr lang="es-ES" sz="2400" b="1" dirty="0">
                <a:latin typeface="TeXGyrePagella"/>
                <a:cs typeface="TeXGyrePagella"/>
              </a:rPr>
              <a:t>S</a:t>
            </a:r>
            <a:r>
              <a:rPr sz="2400" b="1" dirty="0" smtClean="0">
                <a:latin typeface="TeXGyrePagella"/>
                <a:cs typeface="TeXGyrePagella"/>
              </a:rPr>
              <a:t> </a:t>
            </a:r>
            <a:r>
              <a:rPr sz="2400" b="1" dirty="0">
                <a:latin typeface="TeXGyrePagella"/>
                <a:cs typeface="TeXGyrePagella"/>
              </a:rPr>
              <a:t>DE RECICLAJE </a:t>
            </a:r>
            <a:r>
              <a:rPr sz="2400" b="1" spc="5" dirty="0">
                <a:latin typeface="TeXGyrePagella"/>
                <a:cs typeface="TeXGyrePagella"/>
              </a:rPr>
              <a:t>INDUSTRIAL </a:t>
            </a:r>
            <a:r>
              <a:rPr sz="2400" b="1" dirty="0">
                <a:latin typeface="TeXGyrePagella"/>
                <a:cs typeface="TeXGyrePagella"/>
              </a:rPr>
              <a:t>DE </a:t>
            </a:r>
            <a:r>
              <a:rPr sz="2400" b="1" spc="5" dirty="0">
                <a:latin typeface="TeXGyrePagella"/>
                <a:cs typeface="TeXGyrePagella"/>
              </a:rPr>
              <a:t>TRATAMIENTO </a:t>
            </a:r>
            <a:r>
              <a:rPr sz="2400" b="1" dirty="0">
                <a:latin typeface="TeXGyrePagella"/>
                <a:cs typeface="TeXGyrePagella"/>
              </a:rPr>
              <a:t>DE  </a:t>
            </a:r>
            <a:r>
              <a:rPr sz="2400" b="1" spc="5" dirty="0">
                <a:latin typeface="TeXGyrePagella"/>
                <a:cs typeface="TeXGyrePagella"/>
              </a:rPr>
              <a:t>RESIDUOS SÓLIDOS</a:t>
            </a:r>
            <a:r>
              <a:rPr sz="2400" b="1" spc="40" dirty="0">
                <a:latin typeface="TeXGyrePagella"/>
                <a:cs typeface="TeXGyrePagella"/>
              </a:rPr>
              <a:t> </a:t>
            </a:r>
            <a:r>
              <a:rPr sz="2400" b="1" spc="5" dirty="0">
                <a:latin typeface="TeXGyrePagella"/>
                <a:cs typeface="TeXGyrePagella"/>
              </a:rPr>
              <a:t>URBANOS</a:t>
            </a:r>
            <a:endParaRPr sz="2400" dirty="0">
              <a:latin typeface="TeXGyrePagella"/>
              <a:cs typeface="TeXGyrePagell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200" y="2819400"/>
            <a:ext cx="12115800" cy="19825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 algn="ctr">
              <a:lnSpc>
                <a:spcPct val="100000"/>
              </a:lnSpc>
              <a:spcBef>
                <a:spcPts val="100"/>
              </a:spcBef>
            </a:pPr>
            <a:r>
              <a:rPr sz="4000" spc="-10" dirty="0"/>
              <a:t>PR </a:t>
            </a:r>
            <a:r>
              <a:rPr sz="4000" spc="-15" dirty="0"/>
              <a:t>INTERNACIONAL</a:t>
            </a:r>
            <a:r>
              <a:rPr sz="4000" spc="-570" dirty="0"/>
              <a:t> </a:t>
            </a:r>
            <a:r>
              <a:rPr sz="4000" spc="-10" dirty="0"/>
              <a:t>S.A</a:t>
            </a:r>
            <a:r>
              <a:rPr sz="4000" spc="-10" dirty="0" smtClean="0"/>
              <a:t>.</a:t>
            </a:r>
            <a:r>
              <a:rPr lang="es-ES" sz="4000" spc="-10" dirty="0" smtClean="0"/>
              <a:t/>
            </a:r>
            <a:br>
              <a:rPr lang="es-ES" sz="4000" spc="-10" dirty="0" smtClean="0"/>
            </a:br>
            <a:r>
              <a:rPr lang="es-ES" sz="4000" spc="-10" dirty="0" smtClean="0"/>
              <a:t/>
            </a:r>
            <a:br>
              <a:rPr lang="es-ES" sz="4000" spc="-10" dirty="0" smtClean="0"/>
            </a:br>
            <a:r>
              <a:rPr lang="es-ES" sz="4800" spc="-10" dirty="0" smtClean="0">
                <a:solidFill>
                  <a:schemeClr val="accent3">
                    <a:lumMod val="50000"/>
                  </a:schemeClr>
                </a:solidFill>
              </a:rPr>
              <a:t>NUEVAS SOLUCIONES PARA QUITO</a:t>
            </a:r>
            <a:endParaRPr sz="4800" spc="-1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82856" y="381000"/>
            <a:ext cx="2326575" cy="23167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5"/>
          <p:cNvGrpSpPr/>
          <p:nvPr/>
        </p:nvGrpSpPr>
        <p:grpSpPr>
          <a:xfrm>
            <a:off x="457200" y="2209800"/>
            <a:ext cx="3501390" cy="1905000"/>
            <a:chOff x="5795771" y="4354067"/>
            <a:chExt cx="3501390" cy="1905000"/>
          </a:xfrm>
        </p:grpSpPr>
        <p:sp>
          <p:nvSpPr>
            <p:cNvPr id="6" name="object 6"/>
            <p:cNvSpPr/>
            <p:nvPr/>
          </p:nvSpPr>
          <p:spPr>
            <a:xfrm>
              <a:off x="5795771" y="5833871"/>
              <a:ext cx="3501391" cy="42519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806440" y="4354067"/>
              <a:ext cx="3482340" cy="14859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3909050" y="38100"/>
            <a:ext cx="7801609" cy="660400"/>
            <a:chOff x="3909050" y="38100"/>
            <a:chExt cx="7801609" cy="660400"/>
          </a:xfrm>
        </p:grpSpPr>
        <p:sp>
          <p:nvSpPr>
            <p:cNvPr id="9" name="object 9"/>
            <p:cNvSpPr/>
            <p:nvPr/>
          </p:nvSpPr>
          <p:spPr>
            <a:xfrm>
              <a:off x="5574791" y="38100"/>
              <a:ext cx="449579" cy="44805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909050" y="609277"/>
              <a:ext cx="7801391" cy="8884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943349" y="636269"/>
              <a:ext cx="7743825" cy="0"/>
            </a:xfrm>
            <a:custGeom>
              <a:avLst/>
              <a:gdLst/>
              <a:ahLst/>
              <a:cxnLst/>
              <a:rect l="l" t="t" r="r" b="b"/>
              <a:pathLst>
                <a:path w="7743825">
                  <a:moveTo>
                    <a:pt x="0" y="0"/>
                  </a:moveTo>
                  <a:lnTo>
                    <a:pt x="7743317" y="0"/>
                  </a:lnTo>
                </a:path>
              </a:pathLst>
            </a:custGeom>
            <a:ln w="25908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909050" y="496501"/>
              <a:ext cx="7801391" cy="8884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930650" y="296417"/>
            <a:ext cx="77692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80920" algn="l"/>
                <a:tab pos="7755890" algn="l"/>
              </a:tabLst>
            </a:pPr>
            <a:r>
              <a:rPr sz="1200" b="1" u="heavy" dirty="0">
                <a:solidFill>
                  <a:srgbClr val="0E233D"/>
                </a:solidFill>
                <a:uFill>
                  <a:solidFill>
                    <a:srgbClr val="6FAC46"/>
                  </a:solidFill>
                </a:uFill>
                <a:latin typeface="TeXGyrePagella"/>
                <a:cs typeface="TeXGyrePagella"/>
              </a:rPr>
              <a:t> 	PR </a:t>
            </a:r>
            <a:r>
              <a:rPr sz="1200" b="1" u="heavy" spc="-5" dirty="0">
                <a:solidFill>
                  <a:srgbClr val="0E233D"/>
                </a:solidFill>
                <a:uFill>
                  <a:solidFill>
                    <a:srgbClr val="6FAC46"/>
                  </a:solidFill>
                </a:uFill>
                <a:latin typeface="TeXGyrePagella"/>
                <a:cs typeface="TeXGyrePagella"/>
              </a:rPr>
              <a:t>INTERNACIONAL S.A. </a:t>
            </a:r>
            <a:r>
              <a:rPr sz="1200" b="1" u="heavy" dirty="0">
                <a:solidFill>
                  <a:srgbClr val="0E233D"/>
                </a:solidFill>
                <a:uFill>
                  <a:solidFill>
                    <a:srgbClr val="6FAC46"/>
                  </a:solidFill>
                </a:uFill>
                <a:latin typeface="TeXGyrePagella"/>
                <a:cs typeface="TeXGyrePagella"/>
              </a:rPr>
              <a:t>- </a:t>
            </a:r>
            <a:r>
              <a:rPr sz="1200" b="1" u="heavy" spc="-5" dirty="0">
                <a:solidFill>
                  <a:srgbClr val="0E233D"/>
                </a:solidFill>
                <a:uFill>
                  <a:solidFill>
                    <a:srgbClr val="6FAC46"/>
                  </a:solidFill>
                </a:uFill>
                <a:latin typeface="TeXGyrePagella"/>
                <a:cs typeface="TeXGyrePagella"/>
              </a:rPr>
              <a:t>BUSINESS</a:t>
            </a:r>
            <a:r>
              <a:rPr sz="1200" b="1" u="heavy" spc="35" dirty="0">
                <a:solidFill>
                  <a:srgbClr val="0E233D"/>
                </a:solidFill>
                <a:uFill>
                  <a:solidFill>
                    <a:srgbClr val="6FAC46"/>
                  </a:solidFill>
                </a:uFill>
                <a:latin typeface="TeXGyrePagella"/>
                <a:cs typeface="TeXGyrePagella"/>
              </a:rPr>
              <a:t> </a:t>
            </a:r>
            <a:r>
              <a:rPr sz="1200" b="1" u="heavy" spc="-5" dirty="0">
                <a:solidFill>
                  <a:srgbClr val="0E233D"/>
                </a:solidFill>
                <a:uFill>
                  <a:solidFill>
                    <a:srgbClr val="6FAC46"/>
                  </a:solidFill>
                </a:uFill>
                <a:latin typeface="TeXGyrePagella"/>
                <a:cs typeface="TeXGyrePagella"/>
              </a:rPr>
              <a:t>PLAN	</a:t>
            </a:r>
            <a:endParaRPr sz="1200">
              <a:latin typeface="TeXGyrePagella"/>
              <a:cs typeface="TeXGyrePagell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4801" y="623993"/>
            <a:ext cx="12039600" cy="1477712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5860415">
              <a:lnSpc>
                <a:spcPct val="100000"/>
              </a:lnSpc>
              <a:spcBef>
                <a:spcPts val="450"/>
              </a:spcBef>
            </a:pPr>
            <a:r>
              <a:rPr sz="1200" b="1" spc="-5" dirty="0">
                <a:solidFill>
                  <a:srgbClr val="0E233D"/>
                </a:solidFill>
                <a:latin typeface="TeXGyrePagella"/>
                <a:cs typeface="TeXGyrePagella"/>
              </a:rPr>
              <a:t>Economía Circular </a:t>
            </a:r>
            <a:r>
              <a:rPr sz="1200" b="1" dirty="0">
                <a:solidFill>
                  <a:srgbClr val="0E233D"/>
                </a:solidFill>
                <a:latin typeface="TeXGyrePagella"/>
                <a:cs typeface="TeXGyrePagella"/>
              </a:rPr>
              <a:t>a </a:t>
            </a:r>
            <a:r>
              <a:rPr sz="1200" b="1" spc="-5" dirty="0">
                <a:solidFill>
                  <a:srgbClr val="0E233D"/>
                </a:solidFill>
                <a:latin typeface="TeXGyrePagella"/>
                <a:cs typeface="TeXGyrePagella"/>
              </a:rPr>
              <a:t>Gran</a:t>
            </a:r>
            <a:r>
              <a:rPr sz="1200" b="1" spc="5" dirty="0">
                <a:solidFill>
                  <a:srgbClr val="0E233D"/>
                </a:solidFill>
                <a:latin typeface="TeXGyrePagella"/>
                <a:cs typeface="TeXGyrePagella"/>
              </a:rPr>
              <a:t> </a:t>
            </a:r>
            <a:r>
              <a:rPr sz="1200" b="1" spc="-5" dirty="0">
                <a:solidFill>
                  <a:srgbClr val="0E233D"/>
                </a:solidFill>
                <a:latin typeface="TeXGyrePagella"/>
                <a:cs typeface="TeXGyrePagella"/>
              </a:rPr>
              <a:t>Escala</a:t>
            </a:r>
            <a:endParaRPr sz="1200" dirty="0">
              <a:latin typeface="TeXGyrePagella"/>
              <a:cs typeface="TeXGyrePagella"/>
            </a:endParaRPr>
          </a:p>
          <a:p>
            <a:pPr marL="12700" marR="1219200" algn="just">
              <a:lnSpc>
                <a:spcPct val="104400"/>
              </a:lnSpc>
              <a:spcBef>
                <a:spcPts val="430"/>
              </a:spcBef>
            </a:pPr>
            <a:r>
              <a:rPr sz="1800" b="1" dirty="0">
                <a:latin typeface="TeXGyrePagella"/>
                <a:cs typeface="TeXGyrePagella"/>
              </a:rPr>
              <a:t>Sistema </a:t>
            </a:r>
            <a:r>
              <a:rPr lang="es-ES" b="1" dirty="0" smtClean="0">
                <a:latin typeface="TeXGyrePagella"/>
                <a:cs typeface="TeXGyrePagella"/>
              </a:rPr>
              <a:t>de</a:t>
            </a:r>
            <a:r>
              <a:rPr sz="1800" b="1" dirty="0" smtClean="0">
                <a:latin typeface="TeXGyrePagella"/>
                <a:cs typeface="TeXGyrePagella"/>
              </a:rPr>
              <a:t> </a:t>
            </a:r>
            <a:r>
              <a:rPr sz="1800" b="1" spc="-5" dirty="0">
                <a:latin typeface="TeXGyrePagella"/>
                <a:cs typeface="TeXGyrePagella"/>
              </a:rPr>
              <a:t>tratamiento de residuos sólidos urbanos </a:t>
            </a:r>
            <a:r>
              <a:rPr sz="1800" b="1" dirty="0">
                <a:latin typeface="TeXGyrePagella"/>
                <a:cs typeface="TeXGyrePagella"/>
              </a:rPr>
              <a:t>basado</a:t>
            </a:r>
            <a:r>
              <a:rPr sz="1800" b="1" spc="-325" dirty="0">
                <a:latin typeface="TeXGyrePagella"/>
                <a:cs typeface="TeXGyrePagella"/>
              </a:rPr>
              <a:t> </a:t>
            </a:r>
            <a:r>
              <a:rPr sz="1800" b="1" spc="-5" dirty="0">
                <a:latin typeface="TeXGyrePagella"/>
                <a:cs typeface="TeXGyrePagella"/>
              </a:rPr>
              <a:t>en </a:t>
            </a:r>
            <a:r>
              <a:rPr sz="1800" b="1" spc="-5" dirty="0" smtClean="0">
                <a:latin typeface="TeXGyrePagella"/>
                <a:cs typeface="TeXGyrePagella"/>
              </a:rPr>
              <a:t>tecnología </a:t>
            </a:r>
            <a:r>
              <a:rPr sz="1800" b="1" spc="-5" dirty="0">
                <a:latin typeface="TeXGyrePagella"/>
                <a:cs typeface="TeXGyrePagella"/>
              </a:rPr>
              <a:t>de </a:t>
            </a:r>
            <a:r>
              <a:rPr sz="1800" b="1" spc="-5" dirty="0" smtClean="0">
                <a:latin typeface="TeXGyrePagella"/>
                <a:cs typeface="TeXGyrePagella"/>
              </a:rPr>
              <a:t>vision  </a:t>
            </a:r>
            <a:r>
              <a:rPr sz="1800" b="1" spc="-10" dirty="0" smtClean="0">
                <a:latin typeface="TeXGyrePagella"/>
                <a:cs typeface="TeXGyrePagella"/>
              </a:rPr>
              <a:t>multiespectral:</a:t>
            </a:r>
            <a:endParaRPr lang="es-ES" sz="1800" b="1" spc="-10" dirty="0" smtClean="0">
              <a:latin typeface="TeXGyrePagella"/>
              <a:cs typeface="TeXGyrePagella"/>
            </a:endParaRPr>
          </a:p>
          <a:p>
            <a:pPr marL="12700" marR="1219200" algn="just">
              <a:lnSpc>
                <a:spcPct val="104400"/>
              </a:lnSpc>
              <a:spcBef>
                <a:spcPts val="430"/>
              </a:spcBef>
            </a:pPr>
            <a:endParaRPr sz="1800" dirty="0" smtClean="0">
              <a:latin typeface="TeXGyrePagella"/>
              <a:cs typeface="TeXGyrePagella"/>
            </a:endParaRPr>
          </a:p>
          <a:p>
            <a:pPr marL="113664" marR="5080" algn="just">
              <a:lnSpc>
                <a:spcPct val="150000"/>
              </a:lnSpc>
              <a:spcBef>
                <a:spcPts val="1070"/>
              </a:spcBef>
            </a:pPr>
            <a:r>
              <a:rPr lang="es-ES" b="1" spc="-5" dirty="0" smtClean="0">
                <a:latin typeface="TeXGyrePagella"/>
                <a:cs typeface="TeXGyrePagella"/>
              </a:rPr>
              <a:t>Procesamiento</a:t>
            </a:r>
            <a:r>
              <a:rPr sz="1800" spc="-5" dirty="0" smtClean="0">
                <a:latin typeface="TeXGyrePagella"/>
                <a:cs typeface="TeXGyrePagella"/>
              </a:rPr>
              <a:t> </a:t>
            </a:r>
            <a:r>
              <a:rPr sz="1800" b="1" spc="-5" dirty="0" smtClean="0">
                <a:latin typeface="TeXGyrePagella"/>
                <a:cs typeface="TeXGyrePagella"/>
              </a:rPr>
              <a:t>fracción orgánica</a:t>
            </a:r>
            <a:r>
              <a:rPr lang="es-ES" sz="1800" b="1" spc="-5" dirty="0" smtClean="0">
                <a:latin typeface="TeXGyrePagella"/>
                <a:cs typeface="TeXGyrePagella"/>
              </a:rPr>
              <a:t> </a:t>
            </a:r>
            <a:r>
              <a:rPr lang="es-ES" spc="-5" dirty="0" smtClean="0">
                <a:latin typeface="TeXGyrePagella"/>
                <a:cs typeface="TeXGyrePagella"/>
              </a:rPr>
              <a:t> </a:t>
            </a:r>
            <a:r>
              <a:rPr lang="es-ES" b="1" spc="-5" dirty="0" smtClean="0">
                <a:latin typeface="TeXGyrePagella"/>
                <a:cs typeface="TeXGyrePagella"/>
              </a:rPr>
              <a:t>Generación biogás y energía térmica       Materiales reciclables </a:t>
            </a:r>
            <a:endParaRPr b="1" spc="-5" dirty="0">
              <a:latin typeface="TeXGyrePagella"/>
              <a:cs typeface="TeXGyrePagella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54051" y="72644"/>
            <a:ext cx="28295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27100" algn="l"/>
              </a:tabLst>
            </a:pPr>
            <a:r>
              <a:rPr sz="2400" b="0" dirty="0" smtClean="0">
                <a:latin typeface="TeXGyrePagella"/>
                <a:cs typeface="TeXGyrePagella"/>
              </a:rPr>
              <a:t>EL</a:t>
            </a:r>
            <a:r>
              <a:rPr sz="2400" b="0" spc="-60" dirty="0" smtClean="0">
                <a:latin typeface="TeXGyrePagella"/>
                <a:cs typeface="TeXGyrePagella"/>
              </a:rPr>
              <a:t> </a:t>
            </a:r>
            <a:r>
              <a:rPr sz="2400" b="0" spc="5" dirty="0">
                <a:latin typeface="TeXGyrePagella"/>
                <a:cs typeface="TeXGyrePagella"/>
              </a:rPr>
              <a:t>PROCESO</a:t>
            </a:r>
            <a:endParaRPr sz="2400" dirty="0">
              <a:latin typeface="TeXGyrePagella"/>
              <a:cs typeface="TeXGyrePagella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" y="4227447"/>
            <a:ext cx="2712955" cy="2935353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9600" y="2209800"/>
            <a:ext cx="3225064" cy="2310584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19600" y="4318816"/>
            <a:ext cx="3225064" cy="284398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44664" y="2651633"/>
            <a:ext cx="4191000" cy="3368167"/>
          </a:xfrm>
          <a:prstGeom prst="rect">
            <a:avLst/>
          </a:prstGeom>
        </p:spPr>
      </p:pic>
      <p:sp>
        <p:nvSpPr>
          <p:cNvPr id="23" name="CuadroTexto 22"/>
          <p:cNvSpPr txBox="1"/>
          <p:nvPr/>
        </p:nvSpPr>
        <p:spPr>
          <a:xfrm>
            <a:off x="7696200" y="22098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Papel Cartón</a:t>
            </a:r>
            <a:endParaRPr lang="es-ES" dirty="0"/>
          </a:p>
        </p:txBody>
      </p:sp>
      <p:sp>
        <p:nvSpPr>
          <p:cNvPr id="25" name="CuadroTexto 24"/>
          <p:cNvSpPr txBox="1"/>
          <p:nvPr/>
        </p:nvSpPr>
        <p:spPr>
          <a:xfrm>
            <a:off x="10726090" y="2221468"/>
            <a:ext cx="1008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Metales</a:t>
            </a:r>
            <a:endParaRPr lang="es-ES" dirty="0"/>
          </a:p>
        </p:txBody>
      </p:sp>
      <p:sp>
        <p:nvSpPr>
          <p:cNvPr id="26" name="CuadroTexto 25"/>
          <p:cNvSpPr txBox="1"/>
          <p:nvPr/>
        </p:nvSpPr>
        <p:spPr>
          <a:xfrm>
            <a:off x="7696200" y="6019800"/>
            <a:ext cx="1933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Plásticos, Tetrabrik</a:t>
            </a:r>
            <a:endParaRPr lang="es-ES" dirty="0"/>
          </a:p>
        </p:txBody>
      </p:sp>
      <p:sp>
        <p:nvSpPr>
          <p:cNvPr id="27" name="CuadroTexto 26"/>
          <p:cNvSpPr txBox="1"/>
          <p:nvPr/>
        </p:nvSpPr>
        <p:spPr>
          <a:xfrm>
            <a:off x="10896600" y="6031468"/>
            <a:ext cx="862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Vidrios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ject 8"/>
          <p:cNvGrpSpPr/>
          <p:nvPr/>
        </p:nvGrpSpPr>
        <p:grpSpPr>
          <a:xfrm>
            <a:off x="3909050" y="38100"/>
            <a:ext cx="7801609" cy="660400"/>
            <a:chOff x="3909050" y="38100"/>
            <a:chExt cx="7801609" cy="660400"/>
          </a:xfrm>
        </p:grpSpPr>
        <p:sp>
          <p:nvSpPr>
            <p:cNvPr id="9" name="object 9"/>
            <p:cNvSpPr/>
            <p:nvPr/>
          </p:nvSpPr>
          <p:spPr>
            <a:xfrm>
              <a:off x="5574791" y="38100"/>
              <a:ext cx="449579" cy="44805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909050" y="609277"/>
              <a:ext cx="7801391" cy="8884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943349" y="636269"/>
              <a:ext cx="7743825" cy="0"/>
            </a:xfrm>
            <a:custGeom>
              <a:avLst/>
              <a:gdLst/>
              <a:ahLst/>
              <a:cxnLst/>
              <a:rect l="l" t="t" r="r" b="b"/>
              <a:pathLst>
                <a:path w="7743825">
                  <a:moveTo>
                    <a:pt x="0" y="0"/>
                  </a:moveTo>
                  <a:lnTo>
                    <a:pt x="7743317" y="0"/>
                  </a:lnTo>
                </a:path>
              </a:pathLst>
            </a:custGeom>
            <a:ln w="25908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909050" y="496501"/>
              <a:ext cx="7801391" cy="8884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930650" y="296417"/>
            <a:ext cx="77692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80920" algn="l"/>
                <a:tab pos="7755890" algn="l"/>
              </a:tabLst>
            </a:pPr>
            <a:r>
              <a:rPr sz="1200" b="1" u="heavy" dirty="0">
                <a:solidFill>
                  <a:srgbClr val="0E233D"/>
                </a:solidFill>
                <a:uFill>
                  <a:solidFill>
                    <a:srgbClr val="6FAC46"/>
                  </a:solidFill>
                </a:uFill>
                <a:latin typeface="TeXGyrePagella"/>
                <a:cs typeface="TeXGyrePagella"/>
              </a:rPr>
              <a:t> 	PR </a:t>
            </a:r>
            <a:r>
              <a:rPr sz="1200" b="1" u="heavy" spc="-5" dirty="0">
                <a:solidFill>
                  <a:srgbClr val="0E233D"/>
                </a:solidFill>
                <a:uFill>
                  <a:solidFill>
                    <a:srgbClr val="6FAC46"/>
                  </a:solidFill>
                </a:uFill>
                <a:latin typeface="TeXGyrePagella"/>
                <a:cs typeface="TeXGyrePagella"/>
              </a:rPr>
              <a:t>INTERNACIONAL S.A. </a:t>
            </a:r>
            <a:r>
              <a:rPr sz="1200" b="1" u="heavy" dirty="0">
                <a:solidFill>
                  <a:srgbClr val="0E233D"/>
                </a:solidFill>
                <a:uFill>
                  <a:solidFill>
                    <a:srgbClr val="6FAC46"/>
                  </a:solidFill>
                </a:uFill>
                <a:latin typeface="TeXGyrePagella"/>
                <a:cs typeface="TeXGyrePagella"/>
              </a:rPr>
              <a:t>- </a:t>
            </a:r>
            <a:r>
              <a:rPr sz="1200" b="1" u="heavy" spc="-5" dirty="0">
                <a:solidFill>
                  <a:srgbClr val="0E233D"/>
                </a:solidFill>
                <a:uFill>
                  <a:solidFill>
                    <a:srgbClr val="6FAC46"/>
                  </a:solidFill>
                </a:uFill>
                <a:latin typeface="TeXGyrePagella"/>
                <a:cs typeface="TeXGyrePagella"/>
              </a:rPr>
              <a:t>BUSINESS</a:t>
            </a:r>
            <a:r>
              <a:rPr sz="1200" b="1" u="heavy" spc="35" dirty="0">
                <a:solidFill>
                  <a:srgbClr val="0E233D"/>
                </a:solidFill>
                <a:uFill>
                  <a:solidFill>
                    <a:srgbClr val="6FAC46"/>
                  </a:solidFill>
                </a:uFill>
                <a:latin typeface="TeXGyrePagella"/>
                <a:cs typeface="TeXGyrePagella"/>
              </a:rPr>
              <a:t> </a:t>
            </a:r>
            <a:r>
              <a:rPr sz="1200" b="1" u="heavy" spc="-5" dirty="0">
                <a:solidFill>
                  <a:srgbClr val="0E233D"/>
                </a:solidFill>
                <a:uFill>
                  <a:solidFill>
                    <a:srgbClr val="6FAC46"/>
                  </a:solidFill>
                </a:uFill>
                <a:latin typeface="TeXGyrePagella"/>
                <a:cs typeface="TeXGyrePagella"/>
              </a:rPr>
              <a:t>PLAN	</a:t>
            </a:r>
            <a:endParaRPr sz="1200">
              <a:latin typeface="TeXGyrePagella"/>
              <a:cs typeface="TeXGyrePagella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499409" y="685800"/>
            <a:ext cx="25777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s-ES" sz="1200" b="1" spc="-5" dirty="0">
                <a:solidFill>
                  <a:srgbClr val="0E233D"/>
                </a:solidFill>
                <a:latin typeface="TeXGyrePagella"/>
                <a:cs typeface="TeXGyrePagella"/>
              </a:rPr>
              <a:t>Economía Circular a Gran Escala</a:t>
            </a: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762000" y="1752600"/>
            <a:ext cx="10643641" cy="1661993"/>
          </a:xfrm>
        </p:spPr>
        <p:txBody>
          <a:bodyPr/>
          <a:lstStyle/>
          <a:p>
            <a:pPr algn="ctr"/>
            <a:r>
              <a:rPr lang="es-ES" dirty="0" smtClean="0">
                <a:solidFill>
                  <a:schemeClr val="accent3">
                    <a:lumMod val="75000"/>
                  </a:schemeClr>
                </a:solidFill>
              </a:rPr>
              <a:t>PROYECTO DISTRITO</a:t>
            </a:r>
            <a:br>
              <a:rPr lang="es-ES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s-ES" dirty="0" smtClean="0">
                <a:solidFill>
                  <a:schemeClr val="accent3">
                    <a:lumMod val="75000"/>
                  </a:schemeClr>
                </a:solidFill>
              </a:rPr>
              <a:t>METROPOLITANO DE QUITO</a:t>
            </a:r>
            <a:endParaRPr lang="es-E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7" name="object 5"/>
          <p:cNvSpPr/>
          <p:nvPr/>
        </p:nvSpPr>
        <p:spPr>
          <a:xfrm>
            <a:off x="3048000" y="3886200"/>
            <a:ext cx="5451348" cy="29306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1755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ject 8"/>
          <p:cNvGrpSpPr/>
          <p:nvPr/>
        </p:nvGrpSpPr>
        <p:grpSpPr>
          <a:xfrm>
            <a:off x="3909050" y="38100"/>
            <a:ext cx="7801609" cy="660400"/>
            <a:chOff x="3909050" y="38100"/>
            <a:chExt cx="7801609" cy="660400"/>
          </a:xfrm>
        </p:grpSpPr>
        <p:sp>
          <p:nvSpPr>
            <p:cNvPr id="9" name="object 9"/>
            <p:cNvSpPr/>
            <p:nvPr/>
          </p:nvSpPr>
          <p:spPr>
            <a:xfrm>
              <a:off x="5574791" y="38100"/>
              <a:ext cx="449579" cy="44805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909050" y="609277"/>
              <a:ext cx="7801391" cy="8884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943349" y="636269"/>
              <a:ext cx="7743825" cy="0"/>
            </a:xfrm>
            <a:custGeom>
              <a:avLst/>
              <a:gdLst/>
              <a:ahLst/>
              <a:cxnLst/>
              <a:rect l="l" t="t" r="r" b="b"/>
              <a:pathLst>
                <a:path w="7743825">
                  <a:moveTo>
                    <a:pt x="0" y="0"/>
                  </a:moveTo>
                  <a:lnTo>
                    <a:pt x="7743317" y="0"/>
                  </a:lnTo>
                </a:path>
              </a:pathLst>
            </a:custGeom>
            <a:ln w="25908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909050" y="496501"/>
              <a:ext cx="7801391" cy="8884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930650" y="296417"/>
            <a:ext cx="77692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80920" algn="l"/>
                <a:tab pos="7755890" algn="l"/>
              </a:tabLst>
            </a:pPr>
            <a:r>
              <a:rPr sz="1200" b="1" u="heavy" dirty="0">
                <a:solidFill>
                  <a:srgbClr val="0E233D"/>
                </a:solidFill>
                <a:uFill>
                  <a:solidFill>
                    <a:srgbClr val="6FAC46"/>
                  </a:solidFill>
                </a:uFill>
                <a:latin typeface="TeXGyrePagella"/>
                <a:cs typeface="TeXGyrePagella"/>
              </a:rPr>
              <a:t> 	PR </a:t>
            </a:r>
            <a:r>
              <a:rPr sz="1200" b="1" u="heavy" spc="-5" dirty="0">
                <a:solidFill>
                  <a:srgbClr val="0E233D"/>
                </a:solidFill>
                <a:uFill>
                  <a:solidFill>
                    <a:srgbClr val="6FAC46"/>
                  </a:solidFill>
                </a:uFill>
                <a:latin typeface="TeXGyrePagella"/>
                <a:cs typeface="TeXGyrePagella"/>
              </a:rPr>
              <a:t>INTERNACIONAL S.A. </a:t>
            </a:r>
            <a:r>
              <a:rPr sz="1200" b="1" u="heavy" dirty="0">
                <a:solidFill>
                  <a:srgbClr val="0E233D"/>
                </a:solidFill>
                <a:uFill>
                  <a:solidFill>
                    <a:srgbClr val="6FAC46"/>
                  </a:solidFill>
                </a:uFill>
                <a:latin typeface="TeXGyrePagella"/>
                <a:cs typeface="TeXGyrePagella"/>
              </a:rPr>
              <a:t>- </a:t>
            </a:r>
            <a:r>
              <a:rPr sz="1200" b="1" u="heavy" spc="-5" dirty="0">
                <a:solidFill>
                  <a:srgbClr val="0E233D"/>
                </a:solidFill>
                <a:uFill>
                  <a:solidFill>
                    <a:srgbClr val="6FAC46"/>
                  </a:solidFill>
                </a:uFill>
                <a:latin typeface="TeXGyrePagella"/>
                <a:cs typeface="TeXGyrePagella"/>
              </a:rPr>
              <a:t>BUSINESS</a:t>
            </a:r>
            <a:r>
              <a:rPr sz="1200" b="1" u="heavy" spc="35" dirty="0">
                <a:solidFill>
                  <a:srgbClr val="0E233D"/>
                </a:solidFill>
                <a:uFill>
                  <a:solidFill>
                    <a:srgbClr val="6FAC46"/>
                  </a:solidFill>
                </a:uFill>
                <a:latin typeface="TeXGyrePagella"/>
                <a:cs typeface="TeXGyrePagella"/>
              </a:rPr>
              <a:t> </a:t>
            </a:r>
            <a:r>
              <a:rPr sz="1200" b="1" u="heavy" spc="-5" dirty="0">
                <a:solidFill>
                  <a:srgbClr val="0E233D"/>
                </a:solidFill>
                <a:uFill>
                  <a:solidFill>
                    <a:srgbClr val="6FAC46"/>
                  </a:solidFill>
                </a:uFill>
                <a:latin typeface="TeXGyrePagella"/>
                <a:cs typeface="TeXGyrePagella"/>
              </a:rPr>
              <a:t>PLAN	</a:t>
            </a:r>
            <a:endParaRPr sz="1200">
              <a:latin typeface="TeXGyrePagella"/>
              <a:cs typeface="TeXGyrePagella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54050" y="72644"/>
            <a:ext cx="352734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27100" algn="l"/>
              </a:tabLst>
            </a:pPr>
            <a:r>
              <a:rPr sz="2400" b="0" dirty="0" smtClean="0">
                <a:latin typeface="TeXGyrePagella"/>
                <a:cs typeface="TeXGyrePagella"/>
              </a:rPr>
              <a:t>EL</a:t>
            </a:r>
            <a:r>
              <a:rPr sz="2400" b="0" spc="-60" dirty="0" smtClean="0">
                <a:latin typeface="TeXGyrePagella"/>
                <a:cs typeface="TeXGyrePagella"/>
              </a:rPr>
              <a:t> </a:t>
            </a:r>
            <a:r>
              <a:rPr lang="es-ES" sz="2400" b="0" spc="5" dirty="0" smtClean="0"/>
              <a:t>PROYECTO QUITO</a:t>
            </a:r>
            <a:endParaRPr sz="2400" dirty="0">
              <a:latin typeface="TeXGyrePagella"/>
              <a:cs typeface="TeXGyrePagella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499409" y="685800"/>
            <a:ext cx="25777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s-ES" sz="1200" b="1" spc="-5" dirty="0">
                <a:solidFill>
                  <a:srgbClr val="0E233D"/>
                </a:solidFill>
                <a:latin typeface="TeXGyrePagella"/>
                <a:cs typeface="TeXGyrePagella"/>
              </a:rPr>
              <a:t>Economía Circular a Gran Escala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304801" y="457200"/>
            <a:ext cx="3604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kern="0" spc="-5" dirty="0">
                <a:solidFill>
                  <a:srgbClr val="90C225"/>
                </a:solidFill>
                <a:latin typeface="Trebuchet MS"/>
              </a:rPr>
              <a:t>Antecedentes</a:t>
            </a:r>
          </a:p>
        </p:txBody>
      </p:sp>
      <p:pic>
        <p:nvPicPr>
          <p:cNvPr id="16" name="Imagen 15" descr="C:\Users\Usuario\Desktop\CARTA MDMQ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962799"/>
            <a:ext cx="4452620" cy="57428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377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ject 8"/>
          <p:cNvGrpSpPr/>
          <p:nvPr/>
        </p:nvGrpSpPr>
        <p:grpSpPr>
          <a:xfrm>
            <a:off x="3909050" y="38100"/>
            <a:ext cx="7801609" cy="660400"/>
            <a:chOff x="3909050" y="38100"/>
            <a:chExt cx="7801609" cy="660400"/>
          </a:xfrm>
        </p:grpSpPr>
        <p:sp>
          <p:nvSpPr>
            <p:cNvPr id="9" name="object 9"/>
            <p:cNvSpPr/>
            <p:nvPr/>
          </p:nvSpPr>
          <p:spPr>
            <a:xfrm>
              <a:off x="5574791" y="38100"/>
              <a:ext cx="449579" cy="44805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909050" y="609277"/>
              <a:ext cx="7801391" cy="8884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943349" y="636269"/>
              <a:ext cx="7743825" cy="0"/>
            </a:xfrm>
            <a:custGeom>
              <a:avLst/>
              <a:gdLst/>
              <a:ahLst/>
              <a:cxnLst/>
              <a:rect l="l" t="t" r="r" b="b"/>
              <a:pathLst>
                <a:path w="7743825">
                  <a:moveTo>
                    <a:pt x="0" y="0"/>
                  </a:moveTo>
                  <a:lnTo>
                    <a:pt x="7743317" y="0"/>
                  </a:lnTo>
                </a:path>
              </a:pathLst>
            </a:custGeom>
            <a:ln w="25908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909050" y="496501"/>
              <a:ext cx="7801391" cy="8884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930650" y="296417"/>
            <a:ext cx="77692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80920" algn="l"/>
                <a:tab pos="7755890" algn="l"/>
              </a:tabLst>
            </a:pPr>
            <a:r>
              <a:rPr sz="1200" b="1" u="heavy" dirty="0">
                <a:solidFill>
                  <a:srgbClr val="0E233D"/>
                </a:solidFill>
                <a:uFill>
                  <a:solidFill>
                    <a:srgbClr val="6FAC46"/>
                  </a:solidFill>
                </a:uFill>
                <a:latin typeface="TeXGyrePagella"/>
                <a:cs typeface="TeXGyrePagella"/>
              </a:rPr>
              <a:t> 	PR </a:t>
            </a:r>
            <a:r>
              <a:rPr sz="1200" b="1" u="heavy" spc="-5" dirty="0">
                <a:solidFill>
                  <a:srgbClr val="0E233D"/>
                </a:solidFill>
                <a:uFill>
                  <a:solidFill>
                    <a:srgbClr val="6FAC46"/>
                  </a:solidFill>
                </a:uFill>
                <a:latin typeface="TeXGyrePagella"/>
                <a:cs typeface="TeXGyrePagella"/>
              </a:rPr>
              <a:t>INTERNACIONAL S.A. </a:t>
            </a:r>
            <a:r>
              <a:rPr sz="1200" b="1" u="heavy" dirty="0">
                <a:solidFill>
                  <a:srgbClr val="0E233D"/>
                </a:solidFill>
                <a:uFill>
                  <a:solidFill>
                    <a:srgbClr val="6FAC46"/>
                  </a:solidFill>
                </a:uFill>
                <a:latin typeface="TeXGyrePagella"/>
                <a:cs typeface="TeXGyrePagella"/>
              </a:rPr>
              <a:t>- </a:t>
            </a:r>
            <a:r>
              <a:rPr sz="1200" b="1" u="heavy" spc="-5" dirty="0">
                <a:solidFill>
                  <a:srgbClr val="0E233D"/>
                </a:solidFill>
                <a:uFill>
                  <a:solidFill>
                    <a:srgbClr val="6FAC46"/>
                  </a:solidFill>
                </a:uFill>
                <a:latin typeface="TeXGyrePagella"/>
                <a:cs typeface="TeXGyrePagella"/>
              </a:rPr>
              <a:t>BUSINESS</a:t>
            </a:r>
            <a:r>
              <a:rPr sz="1200" b="1" u="heavy" spc="35" dirty="0">
                <a:solidFill>
                  <a:srgbClr val="0E233D"/>
                </a:solidFill>
                <a:uFill>
                  <a:solidFill>
                    <a:srgbClr val="6FAC46"/>
                  </a:solidFill>
                </a:uFill>
                <a:latin typeface="TeXGyrePagella"/>
                <a:cs typeface="TeXGyrePagella"/>
              </a:rPr>
              <a:t> </a:t>
            </a:r>
            <a:r>
              <a:rPr sz="1200" b="1" u="heavy" spc="-5" dirty="0">
                <a:solidFill>
                  <a:srgbClr val="0E233D"/>
                </a:solidFill>
                <a:uFill>
                  <a:solidFill>
                    <a:srgbClr val="6FAC46"/>
                  </a:solidFill>
                </a:uFill>
                <a:latin typeface="TeXGyrePagella"/>
                <a:cs typeface="TeXGyrePagella"/>
              </a:rPr>
              <a:t>PLAN	</a:t>
            </a:r>
            <a:endParaRPr sz="1200">
              <a:latin typeface="TeXGyrePagella"/>
              <a:cs typeface="TeXGyrePagell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4801" y="762000"/>
            <a:ext cx="12039600" cy="1939313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5860415">
              <a:lnSpc>
                <a:spcPct val="100000"/>
              </a:lnSpc>
              <a:spcBef>
                <a:spcPts val="450"/>
              </a:spcBef>
            </a:pPr>
            <a:endParaRPr sz="1200" dirty="0">
              <a:latin typeface="TeXGyrePagella"/>
              <a:cs typeface="TeXGyrePagella"/>
            </a:endParaRPr>
          </a:p>
          <a:p>
            <a:pPr marL="298450" marR="1219200" indent="-285750" algn="just">
              <a:lnSpc>
                <a:spcPct val="104400"/>
              </a:lnSpc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es-ES" sz="1800" spc="-10" dirty="0" smtClean="0">
                <a:latin typeface="TeXGyrePagella"/>
                <a:cs typeface="TeXGyrePagella"/>
              </a:rPr>
              <a:t>Situación critica, colapso a corto plazo del RELLENO SANITARIO “EL INGA”.</a:t>
            </a:r>
          </a:p>
          <a:p>
            <a:pPr marL="298450" marR="1219200" indent="-285750" algn="just">
              <a:lnSpc>
                <a:spcPct val="104400"/>
              </a:lnSpc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es-ES" spc="-10" dirty="0" smtClean="0">
                <a:latin typeface="TeXGyrePagella"/>
                <a:cs typeface="TeXGyrePagella"/>
              </a:rPr>
              <a:t>Alto presupuesto destinado a operación, mantenimiento, y pasivos ambientales.</a:t>
            </a:r>
          </a:p>
          <a:p>
            <a:pPr marL="298450" marR="1219200" indent="-285750" algn="just">
              <a:lnSpc>
                <a:spcPct val="104400"/>
              </a:lnSpc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es-ES" spc="-10" dirty="0" smtClean="0">
                <a:latin typeface="TeXGyrePagella"/>
                <a:cs typeface="TeXGyrePagella"/>
              </a:rPr>
              <a:t>Costo </a:t>
            </a:r>
            <a:r>
              <a:rPr lang="es-ES" spc="-10" dirty="0">
                <a:latin typeface="TeXGyrePagella"/>
                <a:cs typeface="TeXGyrePagella"/>
              </a:rPr>
              <a:t>de operación por tonelada </a:t>
            </a:r>
            <a:r>
              <a:rPr lang="es-ES" spc="-10" dirty="0" smtClean="0">
                <a:latin typeface="TeXGyrePagella"/>
                <a:cs typeface="TeXGyrePagella"/>
              </a:rPr>
              <a:t>$ 26,43 x 2000 Tn/día x 360 días = $ 19.029.600 Anual</a:t>
            </a:r>
            <a:endParaRPr lang="es-ES" spc="-10" dirty="0">
              <a:latin typeface="TeXGyrePagella"/>
              <a:cs typeface="TeXGyrePagella"/>
            </a:endParaRPr>
          </a:p>
          <a:p>
            <a:pPr marL="298450" marR="1219200" indent="-285750" algn="just">
              <a:lnSpc>
                <a:spcPct val="104400"/>
              </a:lnSpc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es-ES" spc="-10" dirty="0" smtClean="0">
                <a:latin typeface="TeXGyrePagella"/>
                <a:cs typeface="TeXGyrePagella"/>
              </a:rPr>
              <a:t>Costo </a:t>
            </a:r>
            <a:r>
              <a:rPr lang="es-ES" spc="-10" dirty="0">
                <a:latin typeface="TeXGyrePagella"/>
                <a:cs typeface="TeXGyrePagella"/>
              </a:rPr>
              <a:t>de operación periodo </a:t>
            </a:r>
            <a:r>
              <a:rPr lang="es-ES" spc="-10" dirty="0" smtClean="0">
                <a:latin typeface="TeXGyrePagella"/>
                <a:cs typeface="TeXGyrePagella"/>
              </a:rPr>
              <a:t>de 30 años, $ 19.029.600 </a:t>
            </a:r>
            <a:r>
              <a:rPr lang="es-ES" spc="-10" dirty="0">
                <a:latin typeface="TeXGyrePagella"/>
                <a:cs typeface="TeXGyrePagella"/>
              </a:rPr>
              <a:t>x </a:t>
            </a:r>
            <a:r>
              <a:rPr lang="es-ES" spc="-10" dirty="0" smtClean="0">
                <a:latin typeface="TeXGyrePagella"/>
                <a:cs typeface="TeXGyrePagella"/>
              </a:rPr>
              <a:t>30 = $ 570.888.000 Período</a:t>
            </a:r>
          </a:p>
          <a:p>
            <a:pPr marL="298450" marR="1219200" indent="-285750" algn="just">
              <a:lnSpc>
                <a:spcPct val="104400"/>
              </a:lnSpc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es-ES" spc="-10" dirty="0">
                <a:latin typeface="TeXGyrePagella"/>
                <a:cs typeface="TeXGyrePagella"/>
              </a:rPr>
              <a:t>Alta conflictividad social </a:t>
            </a:r>
            <a:r>
              <a:rPr lang="es-ES" spc="-10" dirty="0" smtClean="0">
                <a:latin typeface="TeXGyrePagella"/>
                <a:cs typeface="TeXGyrePagella"/>
              </a:rPr>
              <a:t>y ambiental en </a:t>
            </a:r>
            <a:r>
              <a:rPr lang="es-ES" spc="-10" dirty="0">
                <a:latin typeface="TeXGyrePagella"/>
                <a:cs typeface="TeXGyrePagella"/>
              </a:rPr>
              <a:t>la zona</a:t>
            </a:r>
            <a:r>
              <a:rPr lang="es-ES" spc="-10" dirty="0" smtClean="0">
                <a:latin typeface="TeXGyrePagella"/>
                <a:cs typeface="TeXGyrePagella"/>
              </a:rPr>
              <a:t>.</a:t>
            </a:r>
            <a:endParaRPr lang="es-ES" spc="-10" dirty="0">
              <a:latin typeface="TeXGyrePagella"/>
              <a:cs typeface="TeXGyrePagella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54050" y="72644"/>
            <a:ext cx="352734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27100" algn="l"/>
              </a:tabLst>
            </a:pPr>
            <a:r>
              <a:rPr sz="2400" b="0" dirty="0" smtClean="0">
                <a:latin typeface="TeXGyrePagella"/>
                <a:cs typeface="TeXGyrePagella"/>
              </a:rPr>
              <a:t>EL</a:t>
            </a:r>
            <a:r>
              <a:rPr sz="2400" b="0" spc="-60" dirty="0" smtClean="0">
                <a:latin typeface="TeXGyrePagella"/>
                <a:cs typeface="TeXGyrePagella"/>
              </a:rPr>
              <a:t> </a:t>
            </a:r>
            <a:r>
              <a:rPr lang="es-ES" sz="2400" b="0" spc="5" dirty="0" smtClean="0"/>
              <a:t>PROYECTO QUITO</a:t>
            </a:r>
            <a:endParaRPr sz="2400" dirty="0">
              <a:latin typeface="TeXGyrePagella"/>
              <a:cs typeface="TeXGyrePagella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499409" y="685800"/>
            <a:ext cx="25777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s-ES" sz="1200" b="1" spc="-5" dirty="0">
                <a:solidFill>
                  <a:srgbClr val="0E233D"/>
                </a:solidFill>
                <a:latin typeface="TeXGyrePagella"/>
                <a:cs typeface="TeXGyrePagella"/>
              </a:rPr>
              <a:t>Economía Circular a Gran Escala</a:t>
            </a:r>
          </a:p>
        </p:txBody>
      </p:sp>
      <p:pic>
        <p:nvPicPr>
          <p:cNvPr id="24" name="Imagen 23" descr="https://www.emgirs.gob.ec/images/unsplash/RELLENO-SANITARIO-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7" t="12650" r="-1" b="-466"/>
          <a:stretch/>
        </p:blipFill>
        <p:spPr bwMode="auto">
          <a:xfrm>
            <a:off x="3493770" y="2826385"/>
            <a:ext cx="5204460" cy="28886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304801" y="5791200"/>
            <a:ext cx="11405640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pc="-10" dirty="0">
                <a:latin typeface="TeXGyrePagella"/>
                <a:cs typeface="TeXGyrePagella"/>
              </a:rPr>
              <a:t>Los residuos </a:t>
            </a:r>
            <a:r>
              <a:rPr lang="es-ES" spc="-10" dirty="0" smtClean="0">
                <a:latin typeface="TeXGyrePagella"/>
                <a:cs typeface="TeXGyrePagella"/>
              </a:rPr>
              <a:t>sólidos que </a:t>
            </a:r>
            <a:r>
              <a:rPr lang="es-ES" spc="-10" dirty="0">
                <a:latin typeface="TeXGyrePagella"/>
                <a:cs typeface="TeXGyrePagella"/>
              </a:rPr>
              <a:t>se disponen en el Relleno Sanitario </a:t>
            </a:r>
            <a:r>
              <a:rPr lang="es-ES" spc="-10" dirty="0" smtClean="0">
                <a:latin typeface="TeXGyrePagella"/>
                <a:cs typeface="TeXGyrePagella"/>
              </a:rPr>
              <a:t>provienen </a:t>
            </a:r>
            <a:r>
              <a:rPr lang="es-ES" spc="-10" dirty="0">
                <a:latin typeface="TeXGyrePagella"/>
                <a:cs typeface="TeXGyrePagella"/>
              </a:rPr>
              <a:t>principalmente de las Estaciones de Transferencia Norte y Sur de Quito; sin embargo, se registran descargas (depósitos) </a:t>
            </a:r>
            <a:r>
              <a:rPr lang="es-ES" spc="-10" dirty="0" smtClean="0">
                <a:latin typeface="TeXGyrePagella"/>
                <a:cs typeface="TeXGyrePagella"/>
              </a:rPr>
              <a:t>provenientes </a:t>
            </a:r>
            <a:r>
              <a:rPr lang="es-ES" spc="-10" dirty="0">
                <a:latin typeface="TeXGyrePagella"/>
                <a:cs typeface="TeXGyrePagella"/>
              </a:rPr>
              <a:t>del Municipio de Rumiñahui y de gestores privados (particulares) autorizados</a:t>
            </a:r>
            <a:r>
              <a:rPr lang="es-ES" sz="12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37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ject 8"/>
          <p:cNvGrpSpPr/>
          <p:nvPr/>
        </p:nvGrpSpPr>
        <p:grpSpPr>
          <a:xfrm>
            <a:off x="3909050" y="38100"/>
            <a:ext cx="7801609" cy="660400"/>
            <a:chOff x="3909050" y="38100"/>
            <a:chExt cx="7801609" cy="660400"/>
          </a:xfrm>
        </p:grpSpPr>
        <p:sp>
          <p:nvSpPr>
            <p:cNvPr id="9" name="object 9"/>
            <p:cNvSpPr/>
            <p:nvPr/>
          </p:nvSpPr>
          <p:spPr>
            <a:xfrm>
              <a:off x="5574791" y="38100"/>
              <a:ext cx="449579" cy="44805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909050" y="609277"/>
              <a:ext cx="7801391" cy="8884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943349" y="636269"/>
              <a:ext cx="7743825" cy="0"/>
            </a:xfrm>
            <a:custGeom>
              <a:avLst/>
              <a:gdLst/>
              <a:ahLst/>
              <a:cxnLst/>
              <a:rect l="l" t="t" r="r" b="b"/>
              <a:pathLst>
                <a:path w="7743825">
                  <a:moveTo>
                    <a:pt x="0" y="0"/>
                  </a:moveTo>
                  <a:lnTo>
                    <a:pt x="7743317" y="0"/>
                  </a:lnTo>
                </a:path>
              </a:pathLst>
            </a:custGeom>
            <a:ln w="25908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909050" y="496501"/>
              <a:ext cx="7801391" cy="8884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930650" y="296417"/>
            <a:ext cx="77692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80920" algn="l"/>
                <a:tab pos="7755890" algn="l"/>
              </a:tabLst>
            </a:pPr>
            <a:r>
              <a:rPr sz="1200" b="1" u="heavy" dirty="0">
                <a:solidFill>
                  <a:srgbClr val="0E233D"/>
                </a:solidFill>
                <a:uFill>
                  <a:solidFill>
                    <a:srgbClr val="6FAC46"/>
                  </a:solidFill>
                </a:uFill>
                <a:latin typeface="TeXGyrePagella"/>
                <a:cs typeface="TeXGyrePagella"/>
              </a:rPr>
              <a:t> 	PR </a:t>
            </a:r>
            <a:r>
              <a:rPr sz="1200" b="1" u="heavy" spc="-5" dirty="0">
                <a:solidFill>
                  <a:srgbClr val="0E233D"/>
                </a:solidFill>
                <a:uFill>
                  <a:solidFill>
                    <a:srgbClr val="6FAC46"/>
                  </a:solidFill>
                </a:uFill>
                <a:latin typeface="TeXGyrePagella"/>
                <a:cs typeface="TeXGyrePagella"/>
              </a:rPr>
              <a:t>INTERNACIONAL S.A. </a:t>
            </a:r>
            <a:r>
              <a:rPr sz="1200" b="1" u="heavy" dirty="0">
                <a:solidFill>
                  <a:srgbClr val="0E233D"/>
                </a:solidFill>
                <a:uFill>
                  <a:solidFill>
                    <a:srgbClr val="6FAC46"/>
                  </a:solidFill>
                </a:uFill>
                <a:latin typeface="TeXGyrePagella"/>
                <a:cs typeface="TeXGyrePagella"/>
              </a:rPr>
              <a:t>- </a:t>
            </a:r>
            <a:r>
              <a:rPr sz="1200" b="1" u="heavy" spc="-5" dirty="0">
                <a:solidFill>
                  <a:srgbClr val="0E233D"/>
                </a:solidFill>
                <a:uFill>
                  <a:solidFill>
                    <a:srgbClr val="6FAC46"/>
                  </a:solidFill>
                </a:uFill>
                <a:latin typeface="TeXGyrePagella"/>
                <a:cs typeface="TeXGyrePagella"/>
              </a:rPr>
              <a:t>BUSINESS</a:t>
            </a:r>
            <a:r>
              <a:rPr sz="1200" b="1" u="heavy" spc="35" dirty="0">
                <a:solidFill>
                  <a:srgbClr val="0E233D"/>
                </a:solidFill>
                <a:uFill>
                  <a:solidFill>
                    <a:srgbClr val="6FAC46"/>
                  </a:solidFill>
                </a:uFill>
                <a:latin typeface="TeXGyrePagella"/>
                <a:cs typeface="TeXGyrePagella"/>
              </a:rPr>
              <a:t> </a:t>
            </a:r>
            <a:r>
              <a:rPr sz="1200" b="1" u="heavy" spc="-5" dirty="0">
                <a:solidFill>
                  <a:srgbClr val="0E233D"/>
                </a:solidFill>
                <a:uFill>
                  <a:solidFill>
                    <a:srgbClr val="6FAC46"/>
                  </a:solidFill>
                </a:uFill>
                <a:latin typeface="TeXGyrePagella"/>
                <a:cs typeface="TeXGyrePagella"/>
              </a:rPr>
              <a:t>PLAN	</a:t>
            </a:r>
            <a:endParaRPr sz="1200">
              <a:latin typeface="TeXGyrePagella"/>
              <a:cs typeface="TeXGyrePagella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54050" y="72644"/>
            <a:ext cx="352734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27100" algn="l"/>
              </a:tabLst>
            </a:pPr>
            <a:r>
              <a:rPr sz="2400" b="0" dirty="0" smtClean="0">
                <a:latin typeface="TeXGyrePagella"/>
                <a:cs typeface="TeXGyrePagella"/>
              </a:rPr>
              <a:t>EL</a:t>
            </a:r>
            <a:r>
              <a:rPr sz="2400" b="0" spc="-60" dirty="0" smtClean="0">
                <a:latin typeface="TeXGyrePagella"/>
                <a:cs typeface="TeXGyrePagella"/>
              </a:rPr>
              <a:t> </a:t>
            </a:r>
            <a:r>
              <a:rPr lang="es-ES" sz="2400" b="0" spc="5" dirty="0" smtClean="0"/>
              <a:t>PROYECTO QUITO</a:t>
            </a:r>
            <a:endParaRPr sz="2400" dirty="0">
              <a:latin typeface="TeXGyrePagella"/>
              <a:cs typeface="TeXGyrePagella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499409" y="685800"/>
            <a:ext cx="25777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s-ES" sz="1200" b="1" spc="-5" dirty="0">
                <a:solidFill>
                  <a:srgbClr val="0E233D"/>
                </a:solidFill>
                <a:latin typeface="TeXGyrePagella"/>
                <a:cs typeface="TeXGyrePagella"/>
              </a:rPr>
              <a:t>Economía Circular a Gran Escala</a:t>
            </a:r>
          </a:p>
        </p:txBody>
      </p:sp>
      <p:pic>
        <p:nvPicPr>
          <p:cNvPr id="16" name="Imagen 15" descr="https://www.planv.com.ec/sites/default/files/aerea-inga-foto-drone-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268" y="1524000"/>
            <a:ext cx="6571932" cy="459962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/>
          <p:cNvSpPr txBox="1"/>
          <p:nvPr/>
        </p:nvSpPr>
        <p:spPr>
          <a:xfrm>
            <a:off x="609600" y="914400"/>
            <a:ext cx="11077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UBICACIÓN: 45 km de la ciudad de Quito, dentro de una zona industrial de alto impacto, en el sector del Inga Bajo, entre Pifo y Sangolquí, sobre la vía e35</a:t>
            </a:r>
            <a:r>
              <a:rPr lang="es-ES" dirty="0" smtClean="0"/>
              <a:t>. Extensión 63 has. Vida útil 6 años y Plan de Cierre Técnico.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614170" y="6172200"/>
            <a:ext cx="1082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Pasivos ambientales: 9 Cubetos de 1´500.000 m3 de RSU = 13´500.000 m3, con emisión de lixiviados cuyo tratamiento está colapsado.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6953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ject 8"/>
          <p:cNvGrpSpPr/>
          <p:nvPr/>
        </p:nvGrpSpPr>
        <p:grpSpPr>
          <a:xfrm>
            <a:off x="3909050" y="38100"/>
            <a:ext cx="7801609" cy="660400"/>
            <a:chOff x="3909050" y="38100"/>
            <a:chExt cx="7801609" cy="660400"/>
          </a:xfrm>
        </p:grpSpPr>
        <p:sp>
          <p:nvSpPr>
            <p:cNvPr id="9" name="object 9"/>
            <p:cNvSpPr/>
            <p:nvPr/>
          </p:nvSpPr>
          <p:spPr>
            <a:xfrm>
              <a:off x="5574791" y="38100"/>
              <a:ext cx="449579" cy="44805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909050" y="609277"/>
              <a:ext cx="7801391" cy="8884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943349" y="636269"/>
              <a:ext cx="7743825" cy="0"/>
            </a:xfrm>
            <a:custGeom>
              <a:avLst/>
              <a:gdLst/>
              <a:ahLst/>
              <a:cxnLst/>
              <a:rect l="l" t="t" r="r" b="b"/>
              <a:pathLst>
                <a:path w="7743825">
                  <a:moveTo>
                    <a:pt x="0" y="0"/>
                  </a:moveTo>
                  <a:lnTo>
                    <a:pt x="7743317" y="0"/>
                  </a:lnTo>
                </a:path>
              </a:pathLst>
            </a:custGeom>
            <a:ln w="25908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909050" y="496501"/>
              <a:ext cx="7801391" cy="8884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930650" y="296417"/>
            <a:ext cx="77692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80920" algn="l"/>
                <a:tab pos="7755890" algn="l"/>
              </a:tabLst>
            </a:pPr>
            <a:r>
              <a:rPr sz="1200" b="1" u="heavy" dirty="0">
                <a:solidFill>
                  <a:srgbClr val="0E233D"/>
                </a:solidFill>
                <a:uFill>
                  <a:solidFill>
                    <a:srgbClr val="6FAC46"/>
                  </a:solidFill>
                </a:uFill>
                <a:latin typeface="TeXGyrePagella"/>
                <a:cs typeface="TeXGyrePagella"/>
              </a:rPr>
              <a:t> 	PR </a:t>
            </a:r>
            <a:r>
              <a:rPr sz="1200" b="1" u="heavy" spc="-5" dirty="0">
                <a:solidFill>
                  <a:srgbClr val="0E233D"/>
                </a:solidFill>
                <a:uFill>
                  <a:solidFill>
                    <a:srgbClr val="6FAC46"/>
                  </a:solidFill>
                </a:uFill>
                <a:latin typeface="TeXGyrePagella"/>
                <a:cs typeface="TeXGyrePagella"/>
              </a:rPr>
              <a:t>INTERNACIONAL S.A. </a:t>
            </a:r>
            <a:r>
              <a:rPr sz="1200" b="1" u="heavy" dirty="0">
                <a:solidFill>
                  <a:srgbClr val="0E233D"/>
                </a:solidFill>
                <a:uFill>
                  <a:solidFill>
                    <a:srgbClr val="6FAC46"/>
                  </a:solidFill>
                </a:uFill>
                <a:latin typeface="TeXGyrePagella"/>
                <a:cs typeface="TeXGyrePagella"/>
              </a:rPr>
              <a:t>- </a:t>
            </a:r>
            <a:r>
              <a:rPr sz="1200" b="1" u="heavy" spc="-5" dirty="0">
                <a:solidFill>
                  <a:srgbClr val="0E233D"/>
                </a:solidFill>
                <a:uFill>
                  <a:solidFill>
                    <a:srgbClr val="6FAC46"/>
                  </a:solidFill>
                </a:uFill>
                <a:latin typeface="TeXGyrePagella"/>
                <a:cs typeface="TeXGyrePagella"/>
              </a:rPr>
              <a:t>BUSINESS</a:t>
            </a:r>
            <a:r>
              <a:rPr sz="1200" b="1" u="heavy" spc="35" dirty="0">
                <a:solidFill>
                  <a:srgbClr val="0E233D"/>
                </a:solidFill>
                <a:uFill>
                  <a:solidFill>
                    <a:srgbClr val="6FAC46"/>
                  </a:solidFill>
                </a:uFill>
                <a:latin typeface="TeXGyrePagella"/>
                <a:cs typeface="TeXGyrePagella"/>
              </a:rPr>
              <a:t> </a:t>
            </a:r>
            <a:r>
              <a:rPr sz="1200" b="1" u="heavy" spc="-5" dirty="0">
                <a:solidFill>
                  <a:srgbClr val="0E233D"/>
                </a:solidFill>
                <a:uFill>
                  <a:solidFill>
                    <a:srgbClr val="6FAC46"/>
                  </a:solidFill>
                </a:uFill>
                <a:latin typeface="TeXGyrePagella"/>
                <a:cs typeface="TeXGyrePagella"/>
              </a:rPr>
              <a:t>PLAN	</a:t>
            </a:r>
            <a:endParaRPr sz="1200">
              <a:latin typeface="TeXGyrePagella"/>
              <a:cs typeface="TeXGyrePagella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54050" y="72644"/>
            <a:ext cx="352734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27100" algn="l"/>
              </a:tabLst>
            </a:pPr>
            <a:r>
              <a:rPr sz="2400" b="0" dirty="0" smtClean="0">
                <a:latin typeface="TeXGyrePagella"/>
                <a:cs typeface="TeXGyrePagella"/>
              </a:rPr>
              <a:t>EL</a:t>
            </a:r>
            <a:r>
              <a:rPr sz="2400" b="0" spc="-60" dirty="0" smtClean="0">
                <a:latin typeface="TeXGyrePagella"/>
                <a:cs typeface="TeXGyrePagella"/>
              </a:rPr>
              <a:t> </a:t>
            </a:r>
            <a:r>
              <a:rPr lang="es-ES" sz="2400" b="0" spc="5" dirty="0" smtClean="0"/>
              <a:t>PROYECTO QUITO</a:t>
            </a:r>
            <a:endParaRPr sz="2400" dirty="0">
              <a:latin typeface="TeXGyrePagella"/>
              <a:cs typeface="TeXGyrePagella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499409" y="685800"/>
            <a:ext cx="25777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s-ES" sz="1200" b="1" spc="-5" dirty="0">
                <a:solidFill>
                  <a:srgbClr val="0E233D"/>
                </a:solidFill>
                <a:latin typeface="TeXGyrePagella"/>
                <a:cs typeface="TeXGyrePagella"/>
              </a:rPr>
              <a:t>Economía Circular a Gran Escala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609599" y="914400"/>
            <a:ext cx="1110084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CARACTERISTICAS TÉCNICAS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Asumir el procesamiento de 2.000 a 3.000 Tn/día, recibidas en las PRSU.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Procesar todos los RSU almacenados en los cubetos de El Inga. Remediación ambiental total del Polígono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2 POLIGONOS INDUSTRIALES con capacidad para 1.500 Tn/día, cada uno, con equipamiento complementario de procesamiento.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Ubicación de Polígono Sur, en el actual Polígono de El Inga. Procesará también los RSU y lixiviados del Relleno.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Ubicación de Polígono Norte, en predio disponible por el MDMQ, en zonas Calderón o Mitad del Mundo.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La operación de dos Polígonos, acortará recorridos de recolectores de RSU y bajará costos de operación, incluyendo la de Estaciones de Transferencia.</a:t>
            </a:r>
            <a:endParaRPr lang="es-ES" dirty="0"/>
          </a:p>
          <a:p>
            <a:endParaRPr lang="es-ES" dirty="0"/>
          </a:p>
          <a:p>
            <a:r>
              <a:rPr lang="es-ES" dirty="0" smtClean="0"/>
              <a:t>CARACTERISTICAS FINANCIERAS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El Presupuesto asignado para la construcción de cada Polígono Industrial será de $ 130´000.000 (sujeto a diseño)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En los costos de operación se contemplará un Presupuesto de Regalías para Inversión Social Comunitaria, en las Zonas de implantación. Igualmente un Presupuesto para Programas de Promoción y Sensibilización Ambiental, manejado por la EMGIRS.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Los costos totales de Operación y Mantenimiento de los Polígonos, así como los giros de negocio de los productos procesados, son de absoluta responsabilidad de la Compañía PRI S.A.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Los impuestos y responsabilidades tributarias, serán cumplidos en el DMQ.</a:t>
            </a:r>
          </a:p>
        </p:txBody>
      </p:sp>
    </p:spTree>
    <p:extLst>
      <p:ext uri="{BB962C8B-B14F-4D97-AF65-F5344CB8AC3E}">
        <p14:creationId xmlns:p14="http://schemas.microsoft.com/office/powerpoint/2010/main" val="194937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ject 8"/>
          <p:cNvGrpSpPr/>
          <p:nvPr/>
        </p:nvGrpSpPr>
        <p:grpSpPr>
          <a:xfrm>
            <a:off x="3909050" y="38100"/>
            <a:ext cx="7801609" cy="660400"/>
            <a:chOff x="3909050" y="38100"/>
            <a:chExt cx="7801609" cy="660400"/>
          </a:xfrm>
        </p:grpSpPr>
        <p:sp>
          <p:nvSpPr>
            <p:cNvPr id="9" name="object 9"/>
            <p:cNvSpPr/>
            <p:nvPr/>
          </p:nvSpPr>
          <p:spPr>
            <a:xfrm>
              <a:off x="5574791" y="38100"/>
              <a:ext cx="449579" cy="44805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909050" y="609277"/>
              <a:ext cx="7801391" cy="8884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943349" y="636269"/>
              <a:ext cx="7743825" cy="0"/>
            </a:xfrm>
            <a:custGeom>
              <a:avLst/>
              <a:gdLst/>
              <a:ahLst/>
              <a:cxnLst/>
              <a:rect l="l" t="t" r="r" b="b"/>
              <a:pathLst>
                <a:path w="7743825">
                  <a:moveTo>
                    <a:pt x="0" y="0"/>
                  </a:moveTo>
                  <a:lnTo>
                    <a:pt x="7743317" y="0"/>
                  </a:lnTo>
                </a:path>
              </a:pathLst>
            </a:custGeom>
            <a:ln w="25908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909050" y="496501"/>
              <a:ext cx="7801391" cy="8884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930650" y="296417"/>
            <a:ext cx="77692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80920" algn="l"/>
                <a:tab pos="7755890" algn="l"/>
              </a:tabLst>
            </a:pPr>
            <a:r>
              <a:rPr sz="1200" b="1" u="heavy" dirty="0">
                <a:solidFill>
                  <a:srgbClr val="0E233D"/>
                </a:solidFill>
                <a:uFill>
                  <a:solidFill>
                    <a:srgbClr val="6FAC46"/>
                  </a:solidFill>
                </a:uFill>
                <a:latin typeface="TeXGyrePagella"/>
                <a:cs typeface="TeXGyrePagella"/>
              </a:rPr>
              <a:t> 	PR </a:t>
            </a:r>
            <a:r>
              <a:rPr sz="1200" b="1" u="heavy" spc="-5" dirty="0">
                <a:solidFill>
                  <a:srgbClr val="0E233D"/>
                </a:solidFill>
                <a:uFill>
                  <a:solidFill>
                    <a:srgbClr val="6FAC46"/>
                  </a:solidFill>
                </a:uFill>
                <a:latin typeface="TeXGyrePagella"/>
                <a:cs typeface="TeXGyrePagella"/>
              </a:rPr>
              <a:t>INTERNACIONAL S.A. </a:t>
            </a:r>
            <a:r>
              <a:rPr sz="1200" b="1" u="heavy" dirty="0">
                <a:solidFill>
                  <a:srgbClr val="0E233D"/>
                </a:solidFill>
                <a:uFill>
                  <a:solidFill>
                    <a:srgbClr val="6FAC46"/>
                  </a:solidFill>
                </a:uFill>
                <a:latin typeface="TeXGyrePagella"/>
                <a:cs typeface="TeXGyrePagella"/>
              </a:rPr>
              <a:t>- </a:t>
            </a:r>
            <a:r>
              <a:rPr sz="1200" b="1" u="heavy" spc="-5" dirty="0">
                <a:solidFill>
                  <a:srgbClr val="0E233D"/>
                </a:solidFill>
                <a:uFill>
                  <a:solidFill>
                    <a:srgbClr val="6FAC46"/>
                  </a:solidFill>
                </a:uFill>
                <a:latin typeface="TeXGyrePagella"/>
                <a:cs typeface="TeXGyrePagella"/>
              </a:rPr>
              <a:t>BUSINESS</a:t>
            </a:r>
            <a:r>
              <a:rPr sz="1200" b="1" u="heavy" spc="35" dirty="0">
                <a:solidFill>
                  <a:srgbClr val="0E233D"/>
                </a:solidFill>
                <a:uFill>
                  <a:solidFill>
                    <a:srgbClr val="6FAC46"/>
                  </a:solidFill>
                </a:uFill>
                <a:latin typeface="TeXGyrePagella"/>
                <a:cs typeface="TeXGyrePagella"/>
              </a:rPr>
              <a:t> </a:t>
            </a:r>
            <a:r>
              <a:rPr sz="1200" b="1" u="heavy" spc="-5" dirty="0">
                <a:solidFill>
                  <a:srgbClr val="0E233D"/>
                </a:solidFill>
                <a:uFill>
                  <a:solidFill>
                    <a:srgbClr val="6FAC46"/>
                  </a:solidFill>
                </a:uFill>
                <a:latin typeface="TeXGyrePagella"/>
                <a:cs typeface="TeXGyrePagella"/>
              </a:rPr>
              <a:t>PLAN	</a:t>
            </a:r>
            <a:endParaRPr sz="1200">
              <a:latin typeface="TeXGyrePagella"/>
              <a:cs typeface="TeXGyrePagella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54050" y="72644"/>
            <a:ext cx="352734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27100" algn="l"/>
              </a:tabLst>
            </a:pPr>
            <a:r>
              <a:rPr lang="es-ES" sz="2400" b="0" dirty="0" smtClean="0">
                <a:latin typeface="TeXGyrePagella"/>
                <a:cs typeface="TeXGyrePagella"/>
              </a:rPr>
              <a:t>   </a:t>
            </a:r>
            <a:r>
              <a:rPr sz="2400" b="0" dirty="0" smtClean="0">
                <a:latin typeface="TeXGyrePagella"/>
                <a:cs typeface="TeXGyrePagella"/>
              </a:rPr>
              <a:t>EL</a:t>
            </a:r>
            <a:r>
              <a:rPr sz="2400" b="0" spc="-60" dirty="0" smtClean="0">
                <a:latin typeface="TeXGyrePagella"/>
                <a:cs typeface="TeXGyrePagella"/>
              </a:rPr>
              <a:t> </a:t>
            </a:r>
            <a:r>
              <a:rPr lang="es-ES" sz="2400" b="0" spc="5" dirty="0" smtClean="0"/>
              <a:t>PROYECTO QUITO</a:t>
            </a:r>
            <a:endParaRPr sz="2400" dirty="0">
              <a:latin typeface="TeXGyrePagella"/>
              <a:cs typeface="TeXGyrePagella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499409" y="609600"/>
            <a:ext cx="25777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s-ES" sz="1200" b="1" spc="-5" dirty="0">
                <a:solidFill>
                  <a:srgbClr val="0E233D"/>
                </a:solidFill>
                <a:latin typeface="TeXGyrePagella"/>
                <a:cs typeface="TeXGyrePagella"/>
              </a:rPr>
              <a:t>Economía Circular a Gran Escala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7732072"/>
              </p:ext>
            </p:extLst>
          </p:nvPr>
        </p:nvGraphicFramePr>
        <p:xfrm>
          <a:off x="381000" y="914400"/>
          <a:ext cx="11329441" cy="5881303"/>
        </p:xfrm>
        <a:graphic>
          <a:graphicData uri="http://schemas.openxmlformats.org/drawingml/2006/table">
            <a:tbl>
              <a:tblPr/>
              <a:tblGrid>
                <a:gridCol w="3446761"/>
                <a:gridCol w="724024"/>
                <a:gridCol w="673036"/>
                <a:gridCol w="662839"/>
                <a:gridCol w="632246"/>
                <a:gridCol w="662839"/>
                <a:gridCol w="632246"/>
                <a:gridCol w="632246"/>
                <a:gridCol w="642443"/>
                <a:gridCol w="642443"/>
                <a:gridCol w="652640"/>
                <a:gridCol w="662839"/>
                <a:gridCol w="662839"/>
              </a:tblGrid>
              <a:tr h="432949"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CRONOGRAMA ESTIMADO DE EJECUCION DEL PROYECTO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0549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ACTIVIDAD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MES 1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MES 2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MES 3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MES 4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MES 5 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MES 6 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MES 7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MES 8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MES 9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MES 10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MES 11 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MES 12 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</a:tr>
              <a:tr h="44235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Suscripción de Carta de  Compromiso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35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Estudios de Pre Diseño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20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Suscripción de Contrato de Operación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35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Escritura de Comodato de Predios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35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Aprobación de Estudios Definitivos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35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Permisos correspondientes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20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Preparación Terreno e Infraestructuras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35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Construcción 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Obras de Ingeniería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49520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Construcción de Maquinaria y Equipos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44235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Instalación en Planta 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460784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Operaciones de Prueba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433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ject 8"/>
          <p:cNvGrpSpPr/>
          <p:nvPr/>
        </p:nvGrpSpPr>
        <p:grpSpPr>
          <a:xfrm>
            <a:off x="3909050" y="38100"/>
            <a:ext cx="7801609" cy="660400"/>
            <a:chOff x="3909050" y="38100"/>
            <a:chExt cx="7801609" cy="660400"/>
          </a:xfrm>
        </p:grpSpPr>
        <p:sp>
          <p:nvSpPr>
            <p:cNvPr id="9" name="object 9"/>
            <p:cNvSpPr/>
            <p:nvPr/>
          </p:nvSpPr>
          <p:spPr>
            <a:xfrm>
              <a:off x="5574791" y="38100"/>
              <a:ext cx="449579" cy="44805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909050" y="609277"/>
              <a:ext cx="7801391" cy="8884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943349" y="636269"/>
              <a:ext cx="7743825" cy="0"/>
            </a:xfrm>
            <a:custGeom>
              <a:avLst/>
              <a:gdLst/>
              <a:ahLst/>
              <a:cxnLst/>
              <a:rect l="l" t="t" r="r" b="b"/>
              <a:pathLst>
                <a:path w="7743825">
                  <a:moveTo>
                    <a:pt x="0" y="0"/>
                  </a:moveTo>
                  <a:lnTo>
                    <a:pt x="7743317" y="0"/>
                  </a:lnTo>
                </a:path>
              </a:pathLst>
            </a:custGeom>
            <a:ln w="25908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909050" y="496501"/>
              <a:ext cx="7801391" cy="8884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930650" y="296417"/>
            <a:ext cx="77692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80920" algn="l"/>
                <a:tab pos="7755890" algn="l"/>
              </a:tabLst>
            </a:pPr>
            <a:r>
              <a:rPr sz="1200" b="1" u="heavy" dirty="0">
                <a:solidFill>
                  <a:srgbClr val="0E233D"/>
                </a:solidFill>
                <a:uFill>
                  <a:solidFill>
                    <a:srgbClr val="6FAC46"/>
                  </a:solidFill>
                </a:uFill>
                <a:latin typeface="TeXGyrePagella"/>
                <a:cs typeface="TeXGyrePagella"/>
              </a:rPr>
              <a:t> 	PR </a:t>
            </a:r>
            <a:r>
              <a:rPr sz="1200" b="1" u="heavy" spc="-5" dirty="0">
                <a:solidFill>
                  <a:srgbClr val="0E233D"/>
                </a:solidFill>
                <a:uFill>
                  <a:solidFill>
                    <a:srgbClr val="6FAC46"/>
                  </a:solidFill>
                </a:uFill>
                <a:latin typeface="TeXGyrePagella"/>
                <a:cs typeface="TeXGyrePagella"/>
              </a:rPr>
              <a:t>INTERNACIONAL S.A. </a:t>
            </a:r>
            <a:r>
              <a:rPr sz="1200" b="1" u="heavy" dirty="0">
                <a:solidFill>
                  <a:srgbClr val="0E233D"/>
                </a:solidFill>
                <a:uFill>
                  <a:solidFill>
                    <a:srgbClr val="6FAC46"/>
                  </a:solidFill>
                </a:uFill>
                <a:latin typeface="TeXGyrePagella"/>
                <a:cs typeface="TeXGyrePagella"/>
              </a:rPr>
              <a:t>- </a:t>
            </a:r>
            <a:r>
              <a:rPr sz="1200" b="1" u="heavy" spc="-5" dirty="0">
                <a:solidFill>
                  <a:srgbClr val="0E233D"/>
                </a:solidFill>
                <a:uFill>
                  <a:solidFill>
                    <a:srgbClr val="6FAC46"/>
                  </a:solidFill>
                </a:uFill>
                <a:latin typeface="TeXGyrePagella"/>
                <a:cs typeface="TeXGyrePagella"/>
              </a:rPr>
              <a:t>BUSINESS</a:t>
            </a:r>
            <a:r>
              <a:rPr sz="1200" b="1" u="heavy" spc="35" dirty="0">
                <a:solidFill>
                  <a:srgbClr val="0E233D"/>
                </a:solidFill>
                <a:uFill>
                  <a:solidFill>
                    <a:srgbClr val="6FAC46"/>
                  </a:solidFill>
                </a:uFill>
                <a:latin typeface="TeXGyrePagella"/>
                <a:cs typeface="TeXGyrePagella"/>
              </a:rPr>
              <a:t> </a:t>
            </a:r>
            <a:r>
              <a:rPr sz="1200" b="1" u="heavy" spc="-5" dirty="0">
                <a:solidFill>
                  <a:srgbClr val="0E233D"/>
                </a:solidFill>
                <a:uFill>
                  <a:solidFill>
                    <a:srgbClr val="6FAC46"/>
                  </a:solidFill>
                </a:uFill>
                <a:latin typeface="TeXGyrePagella"/>
                <a:cs typeface="TeXGyrePagella"/>
              </a:rPr>
              <a:t>PLAN	</a:t>
            </a:r>
            <a:endParaRPr sz="1200">
              <a:latin typeface="TeXGyrePagella"/>
              <a:cs typeface="TeXGyrePagella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54050" y="72644"/>
            <a:ext cx="482275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927100" algn="l"/>
              </a:tabLst>
            </a:pPr>
            <a:r>
              <a:rPr lang="es-ES" sz="2400" b="0" dirty="0"/>
              <a:t>EXPERIENCIA INTERNACIONAL</a:t>
            </a:r>
            <a:endParaRPr sz="2400" b="0" dirty="0"/>
          </a:p>
        </p:txBody>
      </p:sp>
      <p:sp>
        <p:nvSpPr>
          <p:cNvPr id="3" name="CuadroTexto 2"/>
          <p:cNvSpPr txBox="1"/>
          <p:nvPr/>
        </p:nvSpPr>
        <p:spPr>
          <a:xfrm>
            <a:off x="6934200" y="685800"/>
            <a:ext cx="25777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s-ES" sz="1200" b="1" spc="-5" dirty="0">
                <a:solidFill>
                  <a:srgbClr val="0E233D"/>
                </a:solidFill>
                <a:latin typeface="TeXGyrePagella"/>
                <a:cs typeface="TeXGyrePagella"/>
              </a:rPr>
              <a:t>Economía Circular a Gran Escala</a:t>
            </a:r>
          </a:p>
        </p:txBody>
      </p:sp>
      <p:sp>
        <p:nvSpPr>
          <p:cNvPr id="14" name="object 3"/>
          <p:cNvSpPr/>
          <p:nvPr/>
        </p:nvSpPr>
        <p:spPr>
          <a:xfrm>
            <a:off x="0" y="1219200"/>
            <a:ext cx="9020818" cy="37027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0" y="572869"/>
            <a:ext cx="876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0" cap="none" spc="-5" normalizeH="0" baseline="0" noProof="0" dirty="0" smtClean="0">
                <a:ln>
                  <a:noFill/>
                </a:ln>
                <a:solidFill>
                  <a:srgbClr val="90C225"/>
                </a:solidFill>
                <a:effectLst/>
                <a:uLnTx/>
                <a:uFillTx/>
                <a:latin typeface="Trebuchet MS"/>
              </a:rPr>
              <a:t>Planta Industrial </a:t>
            </a:r>
            <a:r>
              <a:rPr kumimoji="0" lang="es-E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90C225"/>
                </a:solidFill>
                <a:effectLst/>
                <a:uLnTx/>
                <a:uFillTx/>
                <a:latin typeface="Trebuchet MS"/>
              </a:rPr>
              <a:t>– Oruro, Bolivia </a:t>
            </a: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object 4"/>
          <p:cNvSpPr/>
          <p:nvPr/>
        </p:nvSpPr>
        <p:spPr>
          <a:xfrm>
            <a:off x="6603492" y="2257795"/>
            <a:ext cx="5588508" cy="46024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5696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ject 8"/>
          <p:cNvGrpSpPr/>
          <p:nvPr/>
        </p:nvGrpSpPr>
        <p:grpSpPr>
          <a:xfrm>
            <a:off x="3909050" y="38100"/>
            <a:ext cx="7801609" cy="660400"/>
            <a:chOff x="3909050" y="38100"/>
            <a:chExt cx="7801609" cy="660400"/>
          </a:xfrm>
        </p:grpSpPr>
        <p:sp>
          <p:nvSpPr>
            <p:cNvPr id="9" name="object 9"/>
            <p:cNvSpPr/>
            <p:nvPr/>
          </p:nvSpPr>
          <p:spPr>
            <a:xfrm>
              <a:off x="5574791" y="38100"/>
              <a:ext cx="449579" cy="44805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909050" y="609277"/>
              <a:ext cx="7801391" cy="8884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943349" y="636269"/>
              <a:ext cx="7743825" cy="0"/>
            </a:xfrm>
            <a:custGeom>
              <a:avLst/>
              <a:gdLst/>
              <a:ahLst/>
              <a:cxnLst/>
              <a:rect l="l" t="t" r="r" b="b"/>
              <a:pathLst>
                <a:path w="7743825">
                  <a:moveTo>
                    <a:pt x="0" y="0"/>
                  </a:moveTo>
                  <a:lnTo>
                    <a:pt x="7743317" y="0"/>
                  </a:lnTo>
                </a:path>
              </a:pathLst>
            </a:custGeom>
            <a:ln w="25908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909050" y="496501"/>
              <a:ext cx="7801391" cy="8884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930650" y="296417"/>
            <a:ext cx="77692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80920" algn="l"/>
                <a:tab pos="7755890" algn="l"/>
              </a:tabLst>
            </a:pPr>
            <a:r>
              <a:rPr sz="1200" b="1" u="heavy" dirty="0">
                <a:solidFill>
                  <a:srgbClr val="0E233D"/>
                </a:solidFill>
                <a:uFill>
                  <a:solidFill>
                    <a:srgbClr val="6FAC46"/>
                  </a:solidFill>
                </a:uFill>
                <a:latin typeface="TeXGyrePagella"/>
                <a:cs typeface="TeXGyrePagella"/>
              </a:rPr>
              <a:t> 	PR </a:t>
            </a:r>
            <a:r>
              <a:rPr sz="1200" b="1" u="heavy" spc="-5" dirty="0">
                <a:solidFill>
                  <a:srgbClr val="0E233D"/>
                </a:solidFill>
                <a:uFill>
                  <a:solidFill>
                    <a:srgbClr val="6FAC46"/>
                  </a:solidFill>
                </a:uFill>
                <a:latin typeface="TeXGyrePagella"/>
                <a:cs typeface="TeXGyrePagella"/>
              </a:rPr>
              <a:t>INTERNACIONAL S.A. </a:t>
            </a:r>
            <a:r>
              <a:rPr sz="1200" b="1" u="heavy" dirty="0">
                <a:solidFill>
                  <a:srgbClr val="0E233D"/>
                </a:solidFill>
                <a:uFill>
                  <a:solidFill>
                    <a:srgbClr val="6FAC46"/>
                  </a:solidFill>
                </a:uFill>
                <a:latin typeface="TeXGyrePagella"/>
                <a:cs typeface="TeXGyrePagella"/>
              </a:rPr>
              <a:t>- </a:t>
            </a:r>
            <a:r>
              <a:rPr sz="1200" b="1" u="heavy" spc="-5" dirty="0">
                <a:solidFill>
                  <a:srgbClr val="0E233D"/>
                </a:solidFill>
                <a:uFill>
                  <a:solidFill>
                    <a:srgbClr val="6FAC46"/>
                  </a:solidFill>
                </a:uFill>
                <a:latin typeface="TeXGyrePagella"/>
                <a:cs typeface="TeXGyrePagella"/>
              </a:rPr>
              <a:t>BUSINESS</a:t>
            </a:r>
            <a:r>
              <a:rPr sz="1200" b="1" u="heavy" spc="35" dirty="0">
                <a:solidFill>
                  <a:srgbClr val="0E233D"/>
                </a:solidFill>
                <a:uFill>
                  <a:solidFill>
                    <a:srgbClr val="6FAC46"/>
                  </a:solidFill>
                </a:uFill>
                <a:latin typeface="TeXGyrePagella"/>
                <a:cs typeface="TeXGyrePagella"/>
              </a:rPr>
              <a:t> </a:t>
            </a:r>
            <a:r>
              <a:rPr sz="1200" b="1" u="heavy" spc="-5" dirty="0">
                <a:solidFill>
                  <a:srgbClr val="0E233D"/>
                </a:solidFill>
                <a:uFill>
                  <a:solidFill>
                    <a:srgbClr val="6FAC46"/>
                  </a:solidFill>
                </a:uFill>
                <a:latin typeface="TeXGyrePagella"/>
                <a:cs typeface="TeXGyrePagella"/>
              </a:rPr>
              <a:t>PLAN	</a:t>
            </a:r>
            <a:endParaRPr sz="1200">
              <a:latin typeface="TeXGyrePagella"/>
              <a:cs typeface="TeXGyrePagella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54050" y="72644"/>
            <a:ext cx="482275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927100" algn="l"/>
              </a:tabLst>
            </a:pPr>
            <a:r>
              <a:rPr lang="es-ES" sz="2400" b="0" dirty="0"/>
              <a:t>EXPERIENCIA INTERNACIONAL</a:t>
            </a:r>
            <a:endParaRPr sz="2400" b="0" dirty="0"/>
          </a:p>
        </p:txBody>
      </p:sp>
      <p:sp>
        <p:nvSpPr>
          <p:cNvPr id="3" name="CuadroTexto 2"/>
          <p:cNvSpPr txBox="1"/>
          <p:nvPr/>
        </p:nvSpPr>
        <p:spPr>
          <a:xfrm>
            <a:off x="5499409" y="685800"/>
            <a:ext cx="25777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s-ES" sz="1200" b="1" spc="-5" dirty="0">
                <a:solidFill>
                  <a:srgbClr val="0E233D"/>
                </a:solidFill>
                <a:latin typeface="TeXGyrePagella"/>
                <a:cs typeface="TeXGyrePagella"/>
              </a:rPr>
              <a:t>Economía Circular a Gran Escala</a:t>
            </a:r>
          </a:p>
        </p:txBody>
      </p:sp>
      <p:sp>
        <p:nvSpPr>
          <p:cNvPr id="4" name="Rectángulo 3"/>
          <p:cNvSpPr/>
          <p:nvPr/>
        </p:nvSpPr>
        <p:spPr>
          <a:xfrm>
            <a:off x="0" y="572869"/>
            <a:ext cx="8763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0" cap="none" spc="-5" normalizeH="0" baseline="0" noProof="0" dirty="0" smtClean="0">
                <a:ln>
                  <a:noFill/>
                </a:ln>
                <a:solidFill>
                  <a:srgbClr val="90C225"/>
                </a:solidFill>
                <a:effectLst/>
                <a:uLnTx/>
                <a:uFillTx/>
                <a:latin typeface="Trebuchet MS"/>
              </a:rPr>
              <a:t>Proyectos ejecutados</a:t>
            </a:r>
            <a:r>
              <a:rPr kumimoji="0" lang="es-E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90C225"/>
                </a:solidFill>
                <a:effectLst/>
                <a:uLnTx/>
                <a:uFillTx/>
                <a:latin typeface="Trebuchet MS"/>
              </a:rPr>
              <a:t> </a:t>
            </a:r>
            <a:endParaRPr kumimoji="0" lang="es-ES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object 2"/>
          <p:cNvSpPr/>
          <p:nvPr/>
        </p:nvSpPr>
        <p:spPr>
          <a:xfrm>
            <a:off x="1729741" y="1075944"/>
            <a:ext cx="7947659" cy="57820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0796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ject 8"/>
          <p:cNvGrpSpPr/>
          <p:nvPr/>
        </p:nvGrpSpPr>
        <p:grpSpPr>
          <a:xfrm>
            <a:off x="3909050" y="38100"/>
            <a:ext cx="7801609" cy="660400"/>
            <a:chOff x="3909050" y="38100"/>
            <a:chExt cx="7801609" cy="660400"/>
          </a:xfrm>
        </p:grpSpPr>
        <p:sp>
          <p:nvSpPr>
            <p:cNvPr id="9" name="object 9"/>
            <p:cNvSpPr/>
            <p:nvPr/>
          </p:nvSpPr>
          <p:spPr>
            <a:xfrm>
              <a:off x="5574791" y="38100"/>
              <a:ext cx="449579" cy="44805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909050" y="609277"/>
              <a:ext cx="7801391" cy="8884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943349" y="636269"/>
              <a:ext cx="7743825" cy="0"/>
            </a:xfrm>
            <a:custGeom>
              <a:avLst/>
              <a:gdLst/>
              <a:ahLst/>
              <a:cxnLst/>
              <a:rect l="l" t="t" r="r" b="b"/>
              <a:pathLst>
                <a:path w="7743825">
                  <a:moveTo>
                    <a:pt x="0" y="0"/>
                  </a:moveTo>
                  <a:lnTo>
                    <a:pt x="7743317" y="0"/>
                  </a:lnTo>
                </a:path>
              </a:pathLst>
            </a:custGeom>
            <a:ln w="25908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909050" y="496501"/>
              <a:ext cx="7801391" cy="8884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930650" y="296417"/>
            <a:ext cx="77692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80920" algn="l"/>
                <a:tab pos="7755890" algn="l"/>
              </a:tabLst>
            </a:pPr>
            <a:r>
              <a:rPr sz="1200" b="1" u="heavy" dirty="0">
                <a:solidFill>
                  <a:srgbClr val="0E233D"/>
                </a:solidFill>
                <a:uFill>
                  <a:solidFill>
                    <a:srgbClr val="6FAC46"/>
                  </a:solidFill>
                </a:uFill>
                <a:latin typeface="TeXGyrePagella"/>
                <a:cs typeface="TeXGyrePagella"/>
              </a:rPr>
              <a:t> 	PR </a:t>
            </a:r>
            <a:r>
              <a:rPr sz="1200" b="1" u="heavy" spc="-5" dirty="0">
                <a:solidFill>
                  <a:srgbClr val="0E233D"/>
                </a:solidFill>
                <a:uFill>
                  <a:solidFill>
                    <a:srgbClr val="6FAC46"/>
                  </a:solidFill>
                </a:uFill>
                <a:latin typeface="TeXGyrePagella"/>
                <a:cs typeface="TeXGyrePagella"/>
              </a:rPr>
              <a:t>INTERNACIONAL S.A. </a:t>
            </a:r>
            <a:r>
              <a:rPr sz="1200" b="1" u="heavy" dirty="0">
                <a:solidFill>
                  <a:srgbClr val="0E233D"/>
                </a:solidFill>
                <a:uFill>
                  <a:solidFill>
                    <a:srgbClr val="6FAC46"/>
                  </a:solidFill>
                </a:uFill>
                <a:latin typeface="TeXGyrePagella"/>
                <a:cs typeface="TeXGyrePagella"/>
              </a:rPr>
              <a:t>- </a:t>
            </a:r>
            <a:r>
              <a:rPr sz="1200" b="1" u="heavy" spc="-5" dirty="0">
                <a:solidFill>
                  <a:srgbClr val="0E233D"/>
                </a:solidFill>
                <a:uFill>
                  <a:solidFill>
                    <a:srgbClr val="6FAC46"/>
                  </a:solidFill>
                </a:uFill>
                <a:latin typeface="TeXGyrePagella"/>
                <a:cs typeface="TeXGyrePagella"/>
              </a:rPr>
              <a:t>BUSINESS</a:t>
            </a:r>
            <a:r>
              <a:rPr sz="1200" b="1" u="heavy" spc="35" dirty="0">
                <a:solidFill>
                  <a:srgbClr val="0E233D"/>
                </a:solidFill>
                <a:uFill>
                  <a:solidFill>
                    <a:srgbClr val="6FAC46"/>
                  </a:solidFill>
                </a:uFill>
                <a:latin typeface="TeXGyrePagella"/>
                <a:cs typeface="TeXGyrePagella"/>
              </a:rPr>
              <a:t> </a:t>
            </a:r>
            <a:r>
              <a:rPr sz="1200" b="1" u="heavy" spc="-5" dirty="0">
                <a:solidFill>
                  <a:srgbClr val="0E233D"/>
                </a:solidFill>
                <a:uFill>
                  <a:solidFill>
                    <a:srgbClr val="6FAC46"/>
                  </a:solidFill>
                </a:uFill>
                <a:latin typeface="TeXGyrePagella"/>
                <a:cs typeface="TeXGyrePagella"/>
              </a:rPr>
              <a:t>PLAN	</a:t>
            </a:r>
            <a:endParaRPr sz="1200">
              <a:latin typeface="TeXGyrePagella"/>
              <a:cs typeface="TeXGyrePagella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54050" y="72644"/>
            <a:ext cx="482275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927100" algn="l"/>
              </a:tabLst>
            </a:pPr>
            <a:r>
              <a:rPr lang="es-ES" sz="2400" b="0" dirty="0"/>
              <a:t>EXPERIENCIA INTERNACIONAL</a:t>
            </a:r>
            <a:endParaRPr sz="2400" b="0" dirty="0"/>
          </a:p>
        </p:txBody>
      </p:sp>
      <p:sp>
        <p:nvSpPr>
          <p:cNvPr id="3" name="CuadroTexto 2"/>
          <p:cNvSpPr txBox="1"/>
          <p:nvPr/>
        </p:nvSpPr>
        <p:spPr>
          <a:xfrm>
            <a:off x="5499409" y="685800"/>
            <a:ext cx="25777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s-ES" sz="1200" b="1" spc="-5" dirty="0">
                <a:solidFill>
                  <a:srgbClr val="0E233D"/>
                </a:solidFill>
                <a:latin typeface="TeXGyrePagella"/>
                <a:cs typeface="TeXGyrePagella"/>
              </a:rPr>
              <a:t>Economía Circular a Gran Escala</a:t>
            </a:r>
          </a:p>
        </p:txBody>
      </p:sp>
      <p:sp>
        <p:nvSpPr>
          <p:cNvPr id="4" name="Rectángulo 3"/>
          <p:cNvSpPr/>
          <p:nvPr/>
        </p:nvSpPr>
        <p:spPr>
          <a:xfrm>
            <a:off x="0" y="572869"/>
            <a:ext cx="8763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0" cap="none" spc="-5" normalizeH="0" baseline="0" noProof="0" dirty="0" smtClean="0">
                <a:ln>
                  <a:noFill/>
                </a:ln>
                <a:solidFill>
                  <a:srgbClr val="90C225"/>
                </a:solidFill>
                <a:effectLst/>
                <a:uLnTx/>
                <a:uFillTx/>
                <a:latin typeface="Trebuchet MS"/>
              </a:rPr>
              <a:t>Proyectos ejecutados</a:t>
            </a:r>
            <a:r>
              <a:rPr kumimoji="0" lang="es-E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90C225"/>
                </a:solidFill>
                <a:effectLst/>
                <a:uLnTx/>
                <a:uFillTx/>
                <a:latin typeface="Trebuchet MS"/>
              </a:rPr>
              <a:t> </a:t>
            </a:r>
            <a:endParaRPr kumimoji="0" lang="es-ES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4" name="object 2"/>
          <p:cNvGrpSpPr/>
          <p:nvPr/>
        </p:nvGrpSpPr>
        <p:grpSpPr>
          <a:xfrm>
            <a:off x="2016125" y="1219200"/>
            <a:ext cx="7889875" cy="5648325"/>
            <a:chOff x="3607308" y="790955"/>
            <a:chExt cx="7889875" cy="5648325"/>
          </a:xfrm>
        </p:grpSpPr>
        <p:sp>
          <p:nvSpPr>
            <p:cNvPr id="17" name="object 3"/>
            <p:cNvSpPr/>
            <p:nvPr/>
          </p:nvSpPr>
          <p:spPr>
            <a:xfrm>
              <a:off x="3619500" y="1222247"/>
              <a:ext cx="7877556" cy="521665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object 4"/>
            <p:cNvSpPr/>
            <p:nvPr/>
          </p:nvSpPr>
          <p:spPr>
            <a:xfrm>
              <a:off x="3607308" y="790955"/>
              <a:ext cx="7889748" cy="51358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856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831" y="20523"/>
            <a:ext cx="246253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27100" algn="l"/>
              </a:tabLst>
            </a:pPr>
            <a:r>
              <a:rPr sz="2400" b="0" spc="10" dirty="0" smtClean="0">
                <a:latin typeface="TeXGyrePagella"/>
                <a:cs typeface="TeXGyrePagella"/>
              </a:rPr>
              <a:t>R</a:t>
            </a:r>
            <a:r>
              <a:rPr sz="2400" b="0" spc="5" dirty="0" smtClean="0">
                <a:latin typeface="TeXGyrePagella"/>
                <a:cs typeface="TeXGyrePagella"/>
              </a:rPr>
              <a:t>ES</a:t>
            </a:r>
            <a:r>
              <a:rPr sz="2400" b="0" spc="10" dirty="0" smtClean="0">
                <a:latin typeface="TeXGyrePagella"/>
                <a:cs typeface="TeXGyrePagella"/>
              </a:rPr>
              <a:t>U</a:t>
            </a:r>
            <a:r>
              <a:rPr sz="2400" b="0" spc="5" dirty="0" smtClean="0">
                <a:latin typeface="TeXGyrePagella"/>
                <a:cs typeface="TeXGyrePagella"/>
              </a:rPr>
              <a:t>ME</a:t>
            </a:r>
            <a:r>
              <a:rPr sz="2400" b="0" dirty="0" smtClean="0">
                <a:latin typeface="TeXGyrePagella"/>
                <a:cs typeface="TeXGyrePagella"/>
              </a:rPr>
              <a:t>N</a:t>
            </a:r>
            <a:endParaRPr sz="2400" dirty="0">
              <a:latin typeface="TeXGyrePagella"/>
              <a:cs typeface="TeXGyrePagell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909050" y="38100"/>
            <a:ext cx="7801609" cy="660400"/>
            <a:chOff x="3909050" y="38100"/>
            <a:chExt cx="7801609" cy="660400"/>
          </a:xfrm>
        </p:grpSpPr>
        <p:sp>
          <p:nvSpPr>
            <p:cNvPr id="4" name="object 4"/>
            <p:cNvSpPr/>
            <p:nvPr/>
          </p:nvSpPr>
          <p:spPr>
            <a:xfrm>
              <a:off x="5574791" y="38100"/>
              <a:ext cx="449579" cy="44805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3909050" y="609277"/>
              <a:ext cx="7801391" cy="8884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3943349" y="636269"/>
              <a:ext cx="7743825" cy="0"/>
            </a:xfrm>
            <a:custGeom>
              <a:avLst/>
              <a:gdLst/>
              <a:ahLst/>
              <a:cxnLst/>
              <a:rect l="l" t="t" r="r" b="b"/>
              <a:pathLst>
                <a:path w="7743825">
                  <a:moveTo>
                    <a:pt x="0" y="0"/>
                  </a:moveTo>
                  <a:lnTo>
                    <a:pt x="7743317" y="0"/>
                  </a:lnTo>
                </a:path>
              </a:pathLst>
            </a:custGeom>
            <a:ln w="25908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3909050" y="496501"/>
              <a:ext cx="7801391" cy="8884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3943349" y="523494"/>
              <a:ext cx="7743825" cy="0"/>
            </a:xfrm>
            <a:custGeom>
              <a:avLst/>
              <a:gdLst/>
              <a:ahLst/>
              <a:cxnLst/>
              <a:rect l="l" t="t" r="r" b="b"/>
              <a:pathLst>
                <a:path w="7743825">
                  <a:moveTo>
                    <a:pt x="0" y="0"/>
                  </a:moveTo>
                  <a:lnTo>
                    <a:pt x="7743317" y="0"/>
                  </a:lnTo>
                </a:path>
              </a:pathLst>
            </a:custGeom>
            <a:ln w="25908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199378" y="296417"/>
            <a:ext cx="33439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E233D"/>
                </a:solidFill>
                <a:latin typeface="TeXGyrePagella"/>
                <a:cs typeface="TeXGyrePagella"/>
              </a:rPr>
              <a:t>PR </a:t>
            </a:r>
            <a:r>
              <a:rPr sz="1200" b="1" spc="-5" dirty="0">
                <a:solidFill>
                  <a:srgbClr val="0E233D"/>
                </a:solidFill>
                <a:latin typeface="TeXGyrePagella"/>
                <a:cs typeface="TeXGyrePagella"/>
              </a:rPr>
              <a:t>INTERNACIONAL S.A. </a:t>
            </a:r>
            <a:r>
              <a:rPr sz="1200" b="1" dirty="0">
                <a:solidFill>
                  <a:srgbClr val="0E233D"/>
                </a:solidFill>
                <a:latin typeface="TeXGyrePagella"/>
                <a:cs typeface="TeXGyrePagella"/>
              </a:rPr>
              <a:t>- </a:t>
            </a:r>
            <a:r>
              <a:rPr sz="1200" b="1" spc="-5" dirty="0">
                <a:solidFill>
                  <a:srgbClr val="0E233D"/>
                </a:solidFill>
                <a:latin typeface="TeXGyrePagella"/>
                <a:cs typeface="TeXGyrePagella"/>
              </a:rPr>
              <a:t>BUSINESS</a:t>
            </a:r>
            <a:r>
              <a:rPr sz="1200" b="1" spc="35" dirty="0">
                <a:solidFill>
                  <a:srgbClr val="0E233D"/>
                </a:solidFill>
                <a:latin typeface="TeXGyrePagella"/>
                <a:cs typeface="TeXGyrePagella"/>
              </a:rPr>
              <a:t> </a:t>
            </a:r>
            <a:r>
              <a:rPr sz="1200" b="1" spc="-5" dirty="0">
                <a:solidFill>
                  <a:srgbClr val="0E233D"/>
                </a:solidFill>
                <a:latin typeface="TeXGyrePagella"/>
                <a:cs typeface="TeXGyrePagella"/>
              </a:rPr>
              <a:t>PLAN</a:t>
            </a:r>
            <a:endParaRPr sz="1200" dirty="0">
              <a:latin typeface="TeXGyrePagella"/>
              <a:cs typeface="TeXGyrePagell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7281" y="1172210"/>
            <a:ext cx="11650345" cy="4999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43015">
              <a:lnSpc>
                <a:spcPct val="100000"/>
              </a:lnSpc>
              <a:spcBef>
                <a:spcPts val="100"/>
              </a:spcBef>
            </a:pPr>
            <a:r>
              <a:rPr sz="1200" b="1" spc="-5" dirty="0" smtClean="0">
                <a:solidFill>
                  <a:srgbClr val="0E233D"/>
                </a:solidFill>
                <a:latin typeface="TeXGyrePagella"/>
                <a:cs typeface="TeXGyrePagella"/>
              </a:rPr>
              <a:t>Economía Circular </a:t>
            </a:r>
            <a:r>
              <a:rPr sz="1200" b="1" dirty="0" smtClean="0">
                <a:solidFill>
                  <a:srgbClr val="0E233D"/>
                </a:solidFill>
                <a:latin typeface="TeXGyrePagella"/>
                <a:cs typeface="TeXGyrePagella"/>
              </a:rPr>
              <a:t>a </a:t>
            </a:r>
            <a:r>
              <a:rPr sz="1200" b="1" spc="-5" dirty="0" smtClean="0">
                <a:solidFill>
                  <a:srgbClr val="0E233D"/>
                </a:solidFill>
                <a:latin typeface="TeXGyrePagella"/>
                <a:cs typeface="TeXGyrePagella"/>
              </a:rPr>
              <a:t>Gran</a:t>
            </a:r>
            <a:r>
              <a:rPr sz="1200" b="1" spc="5" dirty="0" smtClean="0">
                <a:solidFill>
                  <a:srgbClr val="0E233D"/>
                </a:solidFill>
                <a:latin typeface="TeXGyrePagella"/>
                <a:cs typeface="TeXGyrePagella"/>
              </a:rPr>
              <a:t> </a:t>
            </a:r>
            <a:r>
              <a:rPr lang="es-EC" sz="1200" b="1" spc="-5" dirty="0" smtClean="0">
                <a:solidFill>
                  <a:srgbClr val="0E233D"/>
                </a:solidFill>
                <a:latin typeface="TeXGyrePagella"/>
                <a:cs typeface="TeXGyrePagella"/>
              </a:rPr>
              <a:t>Escala</a:t>
            </a:r>
            <a:endParaRPr lang="es-EC" sz="1200" dirty="0" smtClean="0">
              <a:latin typeface="TeXGyrePagella"/>
              <a:cs typeface="TeXGyrePagella"/>
            </a:endParaRPr>
          </a:p>
          <a:p>
            <a:pPr marL="12700" marR="6350" indent="914400" algn="just">
              <a:lnSpc>
                <a:spcPct val="170100"/>
              </a:lnSpc>
              <a:spcBef>
                <a:spcPts val="670"/>
              </a:spcBef>
            </a:pPr>
            <a:r>
              <a:rPr lang="es-ES" sz="1600" spc="-5" dirty="0" smtClean="0">
                <a:latin typeface="TeXGyrePagella"/>
                <a:cs typeface="TeXGyrePagella"/>
              </a:rPr>
              <a:t>  Nuestra </a:t>
            </a:r>
            <a:r>
              <a:rPr lang="es-EC" sz="1600" spc="-5" dirty="0" smtClean="0">
                <a:latin typeface="TeXGyrePagella"/>
                <a:cs typeface="TeXGyrePagella"/>
              </a:rPr>
              <a:t>compañía</a:t>
            </a:r>
            <a:r>
              <a:rPr sz="1600" spc="-5" dirty="0" smtClean="0">
                <a:latin typeface="TeXGyrePagella"/>
                <a:cs typeface="TeXGyrePagella"/>
              </a:rPr>
              <a:t> </a:t>
            </a:r>
            <a:r>
              <a:rPr sz="1600" b="1" spc="-5" dirty="0" smtClean="0">
                <a:latin typeface="TeXGyrePagella"/>
                <a:cs typeface="TeXGyrePagella"/>
              </a:rPr>
              <a:t>Planta de Reciclaje International S.A</a:t>
            </a:r>
            <a:r>
              <a:rPr sz="1600" spc="-5" dirty="0" smtClean="0">
                <a:latin typeface="TeXGyrePagella"/>
                <a:cs typeface="TeXGyrePagella"/>
              </a:rPr>
              <a:t>., presenta un </a:t>
            </a:r>
            <a:r>
              <a:rPr sz="1600" b="1" spc="-5" dirty="0" smtClean="0">
                <a:latin typeface="TeXGyrePagella"/>
                <a:cs typeface="TeXGyrePagella"/>
              </a:rPr>
              <a:t>proyecto innovador y de alta tecnología</a:t>
            </a:r>
            <a:r>
              <a:rPr sz="1600" spc="-5" dirty="0" smtClean="0">
                <a:latin typeface="TeXGyrePagella"/>
                <a:cs typeface="TeXGyrePagella"/>
              </a:rPr>
              <a:t>, cuyo  </a:t>
            </a:r>
            <a:r>
              <a:rPr sz="1600" spc="-5" dirty="0" err="1" smtClean="0">
                <a:latin typeface="TeXGyrePagella"/>
                <a:cs typeface="TeXGyrePagella"/>
              </a:rPr>
              <a:t>objetivo</a:t>
            </a:r>
            <a:r>
              <a:rPr sz="1600" spc="-5" dirty="0" smtClean="0">
                <a:latin typeface="TeXGyrePagella"/>
                <a:cs typeface="TeXGyrePagella"/>
              </a:rPr>
              <a:t> es la </a:t>
            </a:r>
            <a:r>
              <a:rPr sz="1600" spc="-5" dirty="0" err="1" smtClean="0">
                <a:latin typeface="TeXGyrePagella"/>
                <a:cs typeface="TeXGyrePagella"/>
              </a:rPr>
              <a:t>inversión</a:t>
            </a:r>
            <a:r>
              <a:rPr sz="1600" spc="-5" dirty="0" smtClean="0">
                <a:latin typeface="TeXGyrePagella"/>
                <a:cs typeface="TeXGyrePagella"/>
              </a:rPr>
              <a:t> </a:t>
            </a:r>
            <a:r>
              <a:rPr lang="es-ES" sz="1600" spc="-5" dirty="0" smtClean="0">
                <a:latin typeface="TeXGyrePagella"/>
                <a:cs typeface="TeXGyrePagella"/>
              </a:rPr>
              <a:t>en soluciones técnicas </a:t>
            </a:r>
            <a:r>
              <a:rPr sz="1600" spc="-5" dirty="0" smtClean="0">
                <a:latin typeface="TeXGyrePagella"/>
                <a:cs typeface="TeXGyrePagella"/>
              </a:rPr>
              <a:t>para el </a:t>
            </a:r>
            <a:r>
              <a:rPr sz="1600" spc="-5" dirty="0" err="1" smtClean="0">
                <a:latin typeface="TeXGyrePagella"/>
                <a:cs typeface="TeXGyrePagella"/>
              </a:rPr>
              <a:t>tratamiento</a:t>
            </a:r>
            <a:r>
              <a:rPr sz="1600" spc="-5" dirty="0" smtClean="0">
                <a:latin typeface="TeXGyrePagella"/>
                <a:cs typeface="TeXGyrePagella"/>
              </a:rPr>
              <a:t> integral de </a:t>
            </a:r>
            <a:r>
              <a:rPr sz="1600" spc="-5" dirty="0" err="1" smtClean="0">
                <a:latin typeface="TeXGyrePagella"/>
                <a:cs typeface="TeXGyrePagella"/>
              </a:rPr>
              <a:t>residuos</a:t>
            </a:r>
            <a:r>
              <a:rPr sz="1600" spc="-5" dirty="0" smtClean="0">
                <a:latin typeface="TeXGyrePagella"/>
                <a:cs typeface="TeXGyrePagella"/>
              </a:rPr>
              <a:t> </a:t>
            </a:r>
            <a:r>
              <a:rPr sz="1600" spc="-5" dirty="0" err="1" smtClean="0">
                <a:latin typeface="TeXGyrePagella"/>
                <a:cs typeface="TeXGyrePagella"/>
              </a:rPr>
              <a:t>sólidos</a:t>
            </a:r>
            <a:r>
              <a:rPr sz="1600" spc="-5" dirty="0" smtClean="0">
                <a:latin typeface="TeXGyrePagella"/>
                <a:cs typeface="TeXGyrePagella"/>
              </a:rPr>
              <a:t> </a:t>
            </a:r>
            <a:r>
              <a:rPr sz="1600" spc="-5" dirty="0" err="1" smtClean="0">
                <a:latin typeface="TeXGyrePagella"/>
                <a:cs typeface="TeXGyrePagella"/>
              </a:rPr>
              <a:t>urbanos</a:t>
            </a:r>
            <a:r>
              <a:rPr sz="1600" spc="-5" dirty="0" smtClean="0">
                <a:latin typeface="TeXGyrePagella"/>
                <a:cs typeface="TeXGyrePagella"/>
              </a:rPr>
              <a:t>,  </a:t>
            </a:r>
            <a:r>
              <a:rPr sz="1600" spc="-5" dirty="0" err="1" smtClean="0">
                <a:latin typeface="TeXGyrePagella"/>
                <a:cs typeface="TeXGyrePagella"/>
              </a:rPr>
              <a:t>mitigador</a:t>
            </a:r>
            <a:r>
              <a:rPr sz="1600" spc="-5" dirty="0" smtClean="0">
                <a:latin typeface="TeXGyrePagella"/>
                <a:cs typeface="TeXGyrePagella"/>
              </a:rPr>
              <a:t> del </a:t>
            </a:r>
            <a:r>
              <a:rPr sz="1600" spc="-10" dirty="0" err="1" smtClean="0">
                <a:latin typeface="TeXGyrePagella"/>
                <a:cs typeface="TeXGyrePagella"/>
              </a:rPr>
              <a:t>calentamiento</a:t>
            </a:r>
            <a:r>
              <a:rPr sz="1600" spc="-10" dirty="0" smtClean="0">
                <a:latin typeface="TeXGyrePagella"/>
                <a:cs typeface="TeXGyrePagella"/>
              </a:rPr>
              <a:t> </a:t>
            </a:r>
            <a:r>
              <a:rPr sz="1600" spc="-5" dirty="0" smtClean="0">
                <a:latin typeface="TeXGyrePagella"/>
                <a:cs typeface="TeXGyrePagella"/>
              </a:rPr>
              <a:t>global y </a:t>
            </a:r>
            <a:r>
              <a:rPr sz="1600" spc="-5" dirty="0" err="1" smtClean="0">
                <a:latin typeface="TeXGyrePagella"/>
                <a:cs typeface="TeXGyrePagella"/>
              </a:rPr>
              <a:t>generador</a:t>
            </a:r>
            <a:r>
              <a:rPr sz="1600" spc="-5" dirty="0" smtClean="0">
                <a:latin typeface="TeXGyrePagella"/>
                <a:cs typeface="TeXGyrePagella"/>
              </a:rPr>
              <a:t> de </a:t>
            </a:r>
            <a:r>
              <a:rPr sz="1600" b="1" spc="-5" dirty="0" smtClean="0">
                <a:latin typeface="TeXGyrePagella"/>
                <a:cs typeface="TeXGyrePagella"/>
              </a:rPr>
              <a:t>ECONOMÍA</a:t>
            </a:r>
            <a:r>
              <a:rPr sz="1600" b="1" spc="130" dirty="0" smtClean="0">
                <a:latin typeface="TeXGyrePagella"/>
                <a:cs typeface="TeXGyrePagella"/>
              </a:rPr>
              <a:t> </a:t>
            </a:r>
            <a:r>
              <a:rPr sz="1600" b="1" spc="-10" dirty="0" smtClean="0">
                <a:latin typeface="TeXGyrePagella"/>
                <a:cs typeface="TeXGyrePagella"/>
              </a:rPr>
              <a:t>CIRCULAR</a:t>
            </a:r>
            <a:r>
              <a:rPr sz="1600" spc="-10" dirty="0" smtClean="0">
                <a:latin typeface="TeXGyrePagella"/>
                <a:cs typeface="TeXGyrePagella"/>
              </a:rPr>
              <a:t>.</a:t>
            </a:r>
            <a:endParaRPr sz="1600" dirty="0" smtClean="0">
              <a:latin typeface="TeXGyrePagella"/>
              <a:cs typeface="TeXGyrePagell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 dirty="0" smtClean="0">
              <a:latin typeface="TeXGyrePagella"/>
              <a:cs typeface="TeXGyrePagella"/>
            </a:endParaRPr>
          </a:p>
          <a:p>
            <a:pPr marL="927100">
              <a:lnSpc>
                <a:spcPct val="100000"/>
              </a:lnSpc>
              <a:tabLst>
                <a:tab pos="2082164" algn="l"/>
                <a:tab pos="4793615" algn="l"/>
              </a:tabLst>
            </a:pPr>
            <a:r>
              <a:rPr sz="1600" spc="-5" dirty="0" err="1" smtClean="0">
                <a:latin typeface="TeXGyrePagella"/>
                <a:cs typeface="TeXGyrePagella"/>
              </a:rPr>
              <a:t>Ejecutados</a:t>
            </a:r>
            <a:r>
              <a:rPr sz="1600" spc="-5" dirty="0">
                <a:latin typeface="TeXGyrePagella"/>
                <a:cs typeface="TeXGyrePagella"/>
              </a:rPr>
              <a:t>	</a:t>
            </a:r>
            <a:r>
              <a:rPr sz="1800" dirty="0">
                <a:latin typeface="TeXGyrePagella"/>
                <a:cs typeface="TeXGyrePagella"/>
              </a:rPr>
              <a:t>con  </a:t>
            </a:r>
            <a:r>
              <a:rPr sz="1600" spc="-5" dirty="0">
                <a:latin typeface="TeXGyrePagella"/>
                <a:cs typeface="TeXGyrePagella"/>
              </a:rPr>
              <a:t>sistemas</a:t>
            </a:r>
            <a:r>
              <a:rPr sz="1600" spc="185" dirty="0">
                <a:latin typeface="TeXGyrePagella"/>
                <a:cs typeface="TeXGyrePagella"/>
              </a:rPr>
              <a:t> </a:t>
            </a:r>
            <a:r>
              <a:rPr sz="1600" spc="-5" dirty="0">
                <a:latin typeface="TeXGyrePagella"/>
                <a:cs typeface="TeXGyrePagella"/>
              </a:rPr>
              <a:t>de</a:t>
            </a:r>
            <a:r>
              <a:rPr sz="1600" spc="345" dirty="0">
                <a:latin typeface="TeXGyrePagella"/>
                <a:cs typeface="TeXGyrePagella"/>
              </a:rPr>
              <a:t> </a:t>
            </a:r>
            <a:r>
              <a:rPr sz="1600" spc="-5" dirty="0">
                <a:latin typeface="TeXGyrePagella"/>
                <a:cs typeface="TeXGyrePagella"/>
              </a:rPr>
              <a:t>ingeniería	que combinan tecnologías diversas e innovadoras, </a:t>
            </a:r>
            <a:r>
              <a:rPr sz="1600" dirty="0">
                <a:latin typeface="TeXGyrePagella"/>
                <a:cs typeface="TeXGyrePagella"/>
              </a:rPr>
              <a:t>donde </a:t>
            </a:r>
            <a:r>
              <a:rPr sz="1600" spc="-5" dirty="0">
                <a:latin typeface="TeXGyrePagella"/>
                <a:cs typeface="TeXGyrePagella"/>
              </a:rPr>
              <a:t>prevalecen</a:t>
            </a:r>
            <a:r>
              <a:rPr sz="1600" spc="-10" dirty="0">
                <a:latin typeface="TeXGyrePagella"/>
                <a:cs typeface="TeXGyrePagella"/>
              </a:rPr>
              <a:t> </a:t>
            </a:r>
            <a:r>
              <a:rPr sz="1600" b="1" dirty="0">
                <a:latin typeface="TeXGyrePagella"/>
                <a:cs typeface="TeXGyrePagella"/>
              </a:rPr>
              <a:t>LA</a:t>
            </a:r>
            <a:endParaRPr sz="1600" dirty="0">
              <a:latin typeface="TeXGyrePagella"/>
              <a:cs typeface="TeXGyrePagella"/>
            </a:endParaRPr>
          </a:p>
          <a:p>
            <a:pPr marL="12700">
              <a:lnSpc>
                <a:spcPct val="100000"/>
              </a:lnSpc>
              <a:spcBef>
                <a:spcPts val="1405"/>
              </a:spcBef>
            </a:pPr>
            <a:r>
              <a:rPr sz="1600" b="1" spc="-10" dirty="0">
                <a:latin typeface="TeXGyrePagella"/>
                <a:cs typeface="TeXGyrePagella"/>
              </a:rPr>
              <a:t>REDUCCIÓN, LA </a:t>
            </a:r>
            <a:r>
              <a:rPr sz="1600" b="1" spc="-5" dirty="0">
                <a:latin typeface="TeXGyrePagella"/>
                <a:cs typeface="TeXGyrePagella"/>
              </a:rPr>
              <a:t>REUTILIZACIÓN Y </a:t>
            </a:r>
            <a:r>
              <a:rPr sz="1600" b="1" spc="-10" dirty="0">
                <a:latin typeface="TeXGyrePagella"/>
                <a:cs typeface="TeXGyrePagella"/>
              </a:rPr>
              <a:t>EL RECICLAJE</a:t>
            </a:r>
            <a:r>
              <a:rPr sz="1600" spc="-10" dirty="0">
                <a:latin typeface="TeXGyrePagella"/>
                <a:cs typeface="TeXGyrePagella"/>
              </a:rPr>
              <a:t>, </a:t>
            </a:r>
            <a:r>
              <a:rPr sz="1600" spc="-5" dirty="0">
                <a:latin typeface="TeXGyrePagella"/>
                <a:cs typeface="TeXGyrePagella"/>
              </a:rPr>
              <a:t>a través de procesos ambiental y económicamente</a:t>
            </a:r>
            <a:r>
              <a:rPr sz="1600" spc="265" dirty="0">
                <a:latin typeface="TeXGyrePagella"/>
                <a:cs typeface="TeXGyrePagella"/>
              </a:rPr>
              <a:t> </a:t>
            </a:r>
            <a:r>
              <a:rPr sz="1600" spc="-5" dirty="0">
                <a:latin typeface="TeXGyrePagella"/>
                <a:cs typeface="TeXGyrePagella"/>
              </a:rPr>
              <a:t>sostenibles.</a:t>
            </a:r>
            <a:endParaRPr sz="1600" dirty="0">
              <a:latin typeface="TeXGyrePagella"/>
              <a:cs typeface="TeXGyrePagella"/>
            </a:endParaRPr>
          </a:p>
          <a:p>
            <a:pPr marL="12700" marR="5080" indent="914400" algn="just">
              <a:lnSpc>
                <a:spcPct val="170100"/>
              </a:lnSpc>
              <a:spcBef>
                <a:spcPts val="1005"/>
              </a:spcBef>
            </a:pPr>
            <a:r>
              <a:rPr sz="1600" dirty="0">
                <a:latin typeface="TeXGyrePagella"/>
                <a:cs typeface="TeXGyrePagella"/>
              </a:rPr>
              <a:t>Con </a:t>
            </a:r>
            <a:r>
              <a:rPr sz="1600" spc="-5" dirty="0">
                <a:latin typeface="TeXGyrePagella"/>
                <a:cs typeface="TeXGyrePagella"/>
              </a:rPr>
              <a:t>nuestra tecnología, los desechos se convierten </a:t>
            </a:r>
            <a:r>
              <a:rPr sz="1600" spc="5" dirty="0">
                <a:latin typeface="TeXGyrePagella"/>
                <a:cs typeface="TeXGyrePagella"/>
              </a:rPr>
              <a:t>en </a:t>
            </a:r>
            <a:r>
              <a:rPr sz="1600" dirty="0">
                <a:latin typeface="TeXGyrePagella"/>
                <a:cs typeface="TeXGyrePagella"/>
              </a:rPr>
              <a:t>un </a:t>
            </a:r>
            <a:r>
              <a:rPr sz="1600" b="1" spc="-5" dirty="0">
                <a:latin typeface="TeXGyrePagella"/>
                <a:cs typeface="TeXGyrePagella"/>
              </a:rPr>
              <a:t>RECURSO</a:t>
            </a:r>
            <a:r>
              <a:rPr sz="1600" spc="-5" dirty="0">
                <a:latin typeface="TeXGyrePagella"/>
                <a:cs typeface="TeXGyrePagella"/>
              </a:rPr>
              <a:t>, </a:t>
            </a:r>
            <a:r>
              <a:rPr sz="1600" spc="-10" dirty="0">
                <a:latin typeface="TeXGyrePagella"/>
                <a:cs typeface="TeXGyrePagella"/>
              </a:rPr>
              <a:t>todo </a:t>
            </a:r>
            <a:r>
              <a:rPr sz="1600" spc="-5" dirty="0">
                <a:latin typeface="TeXGyrePagella"/>
                <a:cs typeface="TeXGyrePagella"/>
              </a:rPr>
              <a:t>el material biodegradable regresa a la  naturaleza y lo </a:t>
            </a:r>
            <a:r>
              <a:rPr sz="1600" spc="-10" dirty="0">
                <a:latin typeface="TeXGyrePagella"/>
                <a:cs typeface="TeXGyrePagella"/>
              </a:rPr>
              <a:t>que </a:t>
            </a:r>
            <a:r>
              <a:rPr sz="1600" spc="-5" dirty="0">
                <a:latin typeface="TeXGyrePagella"/>
                <a:cs typeface="TeXGyrePagella"/>
              </a:rPr>
              <a:t>no es biodegradable se</a:t>
            </a:r>
            <a:r>
              <a:rPr sz="1600" spc="30" dirty="0">
                <a:latin typeface="TeXGyrePagella"/>
                <a:cs typeface="TeXGyrePagella"/>
              </a:rPr>
              <a:t> </a:t>
            </a:r>
            <a:r>
              <a:rPr sz="1600" dirty="0">
                <a:latin typeface="TeXGyrePagella"/>
                <a:cs typeface="TeXGyrePagella"/>
              </a:rPr>
              <a:t>reutiliza.</a:t>
            </a:r>
          </a:p>
          <a:p>
            <a:pPr marL="12700" marR="5715" indent="914400" algn="just">
              <a:lnSpc>
                <a:spcPct val="170000"/>
              </a:lnSpc>
              <a:spcBef>
                <a:spcPts val="994"/>
              </a:spcBef>
            </a:pPr>
            <a:r>
              <a:rPr sz="1600" spc="-5" dirty="0">
                <a:latin typeface="TeXGyrePagella"/>
                <a:cs typeface="TeXGyrePagella"/>
              </a:rPr>
              <a:t>La </a:t>
            </a:r>
            <a:r>
              <a:rPr sz="1600" b="1" spc="-5" dirty="0">
                <a:latin typeface="TeXGyrePagella"/>
                <a:cs typeface="TeXGyrePagella"/>
              </a:rPr>
              <a:t>REUTILIZACIÓN </a:t>
            </a:r>
            <a:r>
              <a:rPr sz="1600" spc="-5" dirty="0">
                <a:latin typeface="TeXGyrePagella"/>
                <a:cs typeface="TeXGyrePagella"/>
              </a:rPr>
              <a:t>se convierte </a:t>
            </a:r>
            <a:r>
              <a:rPr sz="1600" spc="5" dirty="0">
                <a:latin typeface="TeXGyrePagella"/>
                <a:cs typeface="TeXGyrePagella"/>
              </a:rPr>
              <a:t>en </a:t>
            </a:r>
            <a:r>
              <a:rPr sz="1600" dirty="0">
                <a:latin typeface="TeXGyrePagella"/>
                <a:cs typeface="TeXGyrePagella"/>
              </a:rPr>
              <a:t>un </a:t>
            </a:r>
            <a:r>
              <a:rPr sz="1600" spc="-5" dirty="0">
                <a:latin typeface="TeXGyrePagella"/>
                <a:cs typeface="TeXGyrePagella"/>
              </a:rPr>
              <a:t>activo, donde la reutilización de ciertos residuos o ciertas partes de los  mismos, </a:t>
            </a:r>
            <a:r>
              <a:rPr sz="1600" spc="-10" dirty="0">
                <a:latin typeface="TeXGyrePagella"/>
                <a:cs typeface="TeXGyrePagella"/>
              </a:rPr>
              <a:t>que </a:t>
            </a:r>
            <a:r>
              <a:rPr sz="1600" spc="-5" dirty="0">
                <a:latin typeface="TeXGyrePagella"/>
                <a:cs typeface="TeXGyrePagella"/>
              </a:rPr>
              <a:t>aún </a:t>
            </a:r>
            <a:r>
              <a:rPr sz="1600" spc="-10" dirty="0">
                <a:latin typeface="TeXGyrePagella"/>
                <a:cs typeface="TeXGyrePagella"/>
              </a:rPr>
              <a:t>pueden </a:t>
            </a:r>
            <a:r>
              <a:rPr sz="1600" spc="-5" dirty="0">
                <a:latin typeface="TeXGyrePagella"/>
                <a:cs typeface="TeXGyrePagella"/>
              </a:rPr>
              <a:t>funcionar para el desarrollo de nuevos</a:t>
            </a:r>
            <a:r>
              <a:rPr sz="1600" spc="130" dirty="0">
                <a:latin typeface="TeXGyrePagella"/>
                <a:cs typeface="TeXGyrePagella"/>
              </a:rPr>
              <a:t> </a:t>
            </a:r>
            <a:r>
              <a:rPr sz="1600" spc="-5" dirty="0">
                <a:latin typeface="TeXGyrePagella"/>
                <a:cs typeface="TeXGyrePagella"/>
              </a:rPr>
              <a:t>productos.</a:t>
            </a:r>
            <a:endParaRPr sz="1600" dirty="0">
              <a:latin typeface="TeXGyrePagella"/>
              <a:cs typeface="TeXGyrePagella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1650" dirty="0">
              <a:latin typeface="TeXGyrePagella"/>
              <a:cs typeface="TeXGyrePagella"/>
            </a:endParaRPr>
          </a:p>
          <a:p>
            <a:pPr marL="927100">
              <a:lnSpc>
                <a:spcPct val="100000"/>
              </a:lnSpc>
            </a:pPr>
            <a:r>
              <a:rPr sz="1600" spc="-5" dirty="0">
                <a:latin typeface="TeXGyrePagella"/>
                <a:cs typeface="TeXGyrePagella"/>
              </a:rPr>
              <a:t>Y la </a:t>
            </a:r>
            <a:r>
              <a:rPr sz="1600" b="1" spc="-10" dirty="0">
                <a:latin typeface="TeXGyrePagella"/>
                <a:cs typeface="TeXGyrePagella"/>
              </a:rPr>
              <a:t>RECUPERACIÓN</a:t>
            </a:r>
            <a:r>
              <a:rPr sz="1600" spc="-10" dirty="0">
                <a:latin typeface="TeXGyrePagella"/>
                <a:cs typeface="TeXGyrePagella"/>
              </a:rPr>
              <a:t>, </a:t>
            </a:r>
            <a:r>
              <a:rPr sz="1600" spc="-5" dirty="0">
                <a:latin typeface="TeXGyrePagella"/>
                <a:cs typeface="TeXGyrePagella"/>
              </a:rPr>
              <a:t>utilizando residuos de energía </a:t>
            </a:r>
            <a:r>
              <a:rPr sz="1600" spc="-10" dirty="0">
                <a:latin typeface="TeXGyrePagella"/>
                <a:cs typeface="TeXGyrePagella"/>
              </a:rPr>
              <a:t>que </a:t>
            </a:r>
            <a:r>
              <a:rPr sz="1600" spc="-5" dirty="0">
                <a:latin typeface="TeXGyrePagella"/>
                <a:cs typeface="TeXGyrePagella"/>
              </a:rPr>
              <a:t>no se </a:t>
            </a:r>
            <a:r>
              <a:rPr sz="1600" spc="-10" dirty="0">
                <a:latin typeface="TeXGyrePagella"/>
                <a:cs typeface="TeXGyrePagella"/>
              </a:rPr>
              <a:t>pueden </a:t>
            </a:r>
            <a:r>
              <a:rPr sz="1600" spc="-5" dirty="0">
                <a:latin typeface="TeXGyrePagella"/>
                <a:cs typeface="TeXGyrePagella"/>
              </a:rPr>
              <a:t>reciclar, se convierte en un principio</a:t>
            </a:r>
            <a:r>
              <a:rPr sz="1600" spc="325" dirty="0">
                <a:latin typeface="TeXGyrePagella"/>
                <a:cs typeface="TeXGyrePagella"/>
              </a:rPr>
              <a:t> </a:t>
            </a:r>
            <a:r>
              <a:rPr sz="1600" spc="-5" dirty="0">
                <a:latin typeface="TeXGyrePagella"/>
                <a:cs typeface="TeXGyrePagella"/>
              </a:rPr>
              <a:t>sólido</a:t>
            </a:r>
            <a:r>
              <a:rPr sz="1400" spc="-5" dirty="0">
                <a:latin typeface="Carlito"/>
                <a:cs typeface="Carlito"/>
              </a:rPr>
              <a:t>.</a:t>
            </a:r>
            <a:endParaRPr sz="1400" dirty="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ject 8"/>
          <p:cNvGrpSpPr/>
          <p:nvPr/>
        </p:nvGrpSpPr>
        <p:grpSpPr>
          <a:xfrm>
            <a:off x="3909050" y="38100"/>
            <a:ext cx="7801609" cy="660400"/>
            <a:chOff x="3909050" y="38100"/>
            <a:chExt cx="7801609" cy="660400"/>
          </a:xfrm>
        </p:grpSpPr>
        <p:sp>
          <p:nvSpPr>
            <p:cNvPr id="9" name="object 9"/>
            <p:cNvSpPr/>
            <p:nvPr/>
          </p:nvSpPr>
          <p:spPr>
            <a:xfrm>
              <a:off x="5574791" y="38100"/>
              <a:ext cx="449579" cy="44805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909050" y="609277"/>
              <a:ext cx="7801391" cy="8884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943349" y="636269"/>
              <a:ext cx="7743825" cy="0"/>
            </a:xfrm>
            <a:custGeom>
              <a:avLst/>
              <a:gdLst/>
              <a:ahLst/>
              <a:cxnLst/>
              <a:rect l="l" t="t" r="r" b="b"/>
              <a:pathLst>
                <a:path w="7743825">
                  <a:moveTo>
                    <a:pt x="0" y="0"/>
                  </a:moveTo>
                  <a:lnTo>
                    <a:pt x="7743317" y="0"/>
                  </a:lnTo>
                </a:path>
              </a:pathLst>
            </a:custGeom>
            <a:ln w="25908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909050" y="496501"/>
              <a:ext cx="7801391" cy="8884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930650" y="296417"/>
            <a:ext cx="77692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80920" algn="l"/>
                <a:tab pos="7755890" algn="l"/>
              </a:tabLst>
            </a:pPr>
            <a:r>
              <a:rPr sz="1200" b="1" u="heavy" dirty="0">
                <a:solidFill>
                  <a:srgbClr val="0E233D"/>
                </a:solidFill>
                <a:uFill>
                  <a:solidFill>
                    <a:srgbClr val="6FAC46"/>
                  </a:solidFill>
                </a:uFill>
                <a:latin typeface="TeXGyrePagella"/>
                <a:cs typeface="TeXGyrePagella"/>
              </a:rPr>
              <a:t> 	PR </a:t>
            </a:r>
            <a:r>
              <a:rPr sz="1200" b="1" u="heavy" spc="-5" dirty="0">
                <a:solidFill>
                  <a:srgbClr val="0E233D"/>
                </a:solidFill>
                <a:uFill>
                  <a:solidFill>
                    <a:srgbClr val="6FAC46"/>
                  </a:solidFill>
                </a:uFill>
                <a:latin typeface="TeXGyrePagella"/>
                <a:cs typeface="TeXGyrePagella"/>
              </a:rPr>
              <a:t>INTERNACIONAL S.A. </a:t>
            </a:r>
            <a:r>
              <a:rPr sz="1200" b="1" u="heavy" dirty="0">
                <a:solidFill>
                  <a:srgbClr val="0E233D"/>
                </a:solidFill>
                <a:uFill>
                  <a:solidFill>
                    <a:srgbClr val="6FAC46"/>
                  </a:solidFill>
                </a:uFill>
                <a:latin typeface="TeXGyrePagella"/>
                <a:cs typeface="TeXGyrePagella"/>
              </a:rPr>
              <a:t>- </a:t>
            </a:r>
            <a:r>
              <a:rPr sz="1200" b="1" u="heavy" spc="-5" dirty="0">
                <a:solidFill>
                  <a:srgbClr val="0E233D"/>
                </a:solidFill>
                <a:uFill>
                  <a:solidFill>
                    <a:srgbClr val="6FAC46"/>
                  </a:solidFill>
                </a:uFill>
                <a:latin typeface="TeXGyrePagella"/>
                <a:cs typeface="TeXGyrePagella"/>
              </a:rPr>
              <a:t>BUSINESS</a:t>
            </a:r>
            <a:r>
              <a:rPr sz="1200" b="1" u="heavy" spc="35" dirty="0">
                <a:solidFill>
                  <a:srgbClr val="0E233D"/>
                </a:solidFill>
                <a:uFill>
                  <a:solidFill>
                    <a:srgbClr val="6FAC46"/>
                  </a:solidFill>
                </a:uFill>
                <a:latin typeface="TeXGyrePagella"/>
                <a:cs typeface="TeXGyrePagella"/>
              </a:rPr>
              <a:t> </a:t>
            </a:r>
            <a:r>
              <a:rPr sz="1200" b="1" u="heavy" spc="-5" dirty="0">
                <a:solidFill>
                  <a:srgbClr val="0E233D"/>
                </a:solidFill>
                <a:uFill>
                  <a:solidFill>
                    <a:srgbClr val="6FAC46"/>
                  </a:solidFill>
                </a:uFill>
                <a:latin typeface="TeXGyrePagella"/>
                <a:cs typeface="TeXGyrePagella"/>
              </a:rPr>
              <a:t>PLAN	</a:t>
            </a:r>
            <a:endParaRPr sz="1200">
              <a:latin typeface="TeXGyrePagella"/>
              <a:cs typeface="TeXGyrePagella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54050" y="72644"/>
            <a:ext cx="482275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927100" algn="l"/>
              </a:tabLst>
            </a:pPr>
            <a:r>
              <a:rPr lang="es-ES" sz="2400" b="0" dirty="0"/>
              <a:t>EXPERIENCIA INTERNACIONAL</a:t>
            </a:r>
            <a:endParaRPr sz="2400" b="0" dirty="0"/>
          </a:p>
        </p:txBody>
      </p:sp>
      <p:sp>
        <p:nvSpPr>
          <p:cNvPr id="3" name="CuadroTexto 2"/>
          <p:cNvSpPr txBox="1"/>
          <p:nvPr/>
        </p:nvSpPr>
        <p:spPr>
          <a:xfrm>
            <a:off x="5499409" y="685800"/>
            <a:ext cx="25777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s-ES" sz="1200" b="1" spc="-5" dirty="0">
                <a:solidFill>
                  <a:srgbClr val="0E233D"/>
                </a:solidFill>
                <a:latin typeface="TeXGyrePagella"/>
                <a:cs typeface="TeXGyrePagella"/>
              </a:rPr>
              <a:t>Economía Circular a Gran Escala</a:t>
            </a:r>
          </a:p>
        </p:txBody>
      </p:sp>
      <p:sp>
        <p:nvSpPr>
          <p:cNvPr id="4" name="Rectángulo 3"/>
          <p:cNvSpPr/>
          <p:nvPr/>
        </p:nvSpPr>
        <p:spPr>
          <a:xfrm>
            <a:off x="0" y="572869"/>
            <a:ext cx="8763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0" cap="none" spc="-5" normalizeH="0" baseline="0" noProof="0" dirty="0" smtClean="0">
                <a:ln>
                  <a:noFill/>
                </a:ln>
                <a:solidFill>
                  <a:srgbClr val="90C225"/>
                </a:solidFill>
                <a:effectLst/>
                <a:uLnTx/>
                <a:uFillTx/>
                <a:latin typeface="Trebuchet MS"/>
              </a:rPr>
              <a:t>Proyectos ejecutados</a:t>
            </a:r>
            <a:r>
              <a:rPr kumimoji="0" lang="es-E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90C225"/>
                </a:solidFill>
                <a:effectLst/>
                <a:uLnTx/>
                <a:uFillTx/>
                <a:latin typeface="Trebuchet MS"/>
              </a:rPr>
              <a:t> </a:t>
            </a:r>
            <a:endParaRPr kumimoji="0" lang="es-ES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9" name="Imagen 18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0" t="909" r="5497" b="34628"/>
          <a:stretch/>
        </p:blipFill>
        <p:spPr bwMode="auto">
          <a:xfrm>
            <a:off x="685800" y="1164729"/>
            <a:ext cx="4419600" cy="54646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Imagen 19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32" b="2576"/>
          <a:stretch/>
        </p:blipFill>
        <p:spPr bwMode="auto">
          <a:xfrm>
            <a:off x="6858001" y="1164729"/>
            <a:ext cx="4724400" cy="54646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3101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ject 8"/>
          <p:cNvGrpSpPr/>
          <p:nvPr/>
        </p:nvGrpSpPr>
        <p:grpSpPr>
          <a:xfrm>
            <a:off x="3909050" y="38100"/>
            <a:ext cx="7801609" cy="660400"/>
            <a:chOff x="3909050" y="38100"/>
            <a:chExt cx="7801609" cy="660400"/>
          </a:xfrm>
        </p:grpSpPr>
        <p:sp>
          <p:nvSpPr>
            <p:cNvPr id="9" name="object 9"/>
            <p:cNvSpPr/>
            <p:nvPr/>
          </p:nvSpPr>
          <p:spPr>
            <a:xfrm>
              <a:off x="5574791" y="38100"/>
              <a:ext cx="449579" cy="44805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909050" y="609277"/>
              <a:ext cx="7801391" cy="8884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943349" y="636269"/>
              <a:ext cx="7743825" cy="0"/>
            </a:xfrm>
            <a:custGeom>
              <a:avLst/>
              <a:gdLst/>
              <a:ahLst/>
              <a:cxnLst/>
              <a:rect l="l" t="t" r="r" b="b"/>
              <a:pathLst>
                <a:path w="7743825">
                  <a:moveTo>
                    <a:pt x="0" y="0"/>
                  </a:moveTo>
                  <a:lnTo>
                    <a:pt x="7743317" y="0"/>
                  </a:lnTo>
                </a:path>
              </a:pathLst>
            </a:custGeom>
            <a:ln w="25908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909050" y="496501"/>
              <a:ext cx="7801391" cy="8884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930650" y="296417"/>
            <a:ext cx="77692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80920" algn="l"/>
                <a:tab pos="7755890" algn="l"/>
              </a:tabLst>
            </a:pPr>
            <a:r>
              <a:rPr sz="1200" b="1" u="heavy" dirty="0">
                <a:solidFill>
                  <a:srgbClr val="0E233D"/>
                </a:solidFill>
                <a:uFill>
                  <a:solidFill>
                    <a:srgbClr val="6FAC46"/>
                  </a:solidFill>
                </a:uFill>
                <a:latin typeface="TeXGyrePagella"/>
                <a:cs typeface="TeXGyrePagella"/>
              </a:rPr>
              <a:t> 	PR </a:t>
            </a:r>
            <a:r>
              <a:rPr sz="1200" b="1" u="heavy" spc="-5" dirty="0">
                <a:solidFill>
                  <a:srgbClr val="0E233D"/>
                </a:solidFill>
                <a:uFill>
                  <a:solidFill>
                    <a:srgbClr val="6FAC46"/>
                  </a:solidFill>
                </a:uFill>
                <a:latin typeface="TeXGyrePagella"/>
                <a:cs typeface="TeXGyrePagella"/>
              </a:rPr>
              <a:t>INTERNACIONAL S.A. </a:t>
            </a:r>
            <a:r>
              <a:rPr sz="1200" b="1" u="heavy" dirty="0">
                <a:solidFill>
                  <a:srgbClr val="0E233D"/>
                </a:solidFill>
                <a:uFill>
                  <a:solidFill>
                    <a:srgbClr val="6FAC46"/>
                  </a:solidFill>
                </a:uFill>
                <a:latin typeface="TeXGyrePagella"/>
                <a:cs typeface="TeXGyrePagella"/>
              </a:rPr>
              <a:t>- </a:t>
            </a:r>
            <a:r>
              <a:rPr sz="1200" b="1" u="heavy" spc="-5" dirty="0">
                <a:solidFill>
                  <a:srgbClr val="0E233D"/>
                </a:solidFill>
                <a:uFill>
                  <a:solidFill>
                    <a:srgbClr val="6FAC46"/>
                  </a:solidFill>
                </a:uFill>
                <a:latin typeface="TeXGyrePagella"/>
                <a:cs typeface="TeXGyrePagella"/>
              </a:rPr>
              <a:t>BUSINESS</a:t>
            </a:r>
            <a:r>
              <a:rPr sz="1200" b="1" u="heavy" spc="35" dirty="0">
                <a:solidFill>
                  <a:srgbClr val="0E233D"/>
                </a:solidFill>
                <a:uFill>
                  <a:solidFill>
                    <a:srgbClr val="6FAC46"/>
                  </a:solidFill>
                </a:uFill>
                <a:latin typeface="TeXGyrePagella"/>
                <a:cs typeface="TeXGyrePagella"/>
              </a:rPr>
              <a:t> </a:t>
            </a:r>
            <a:r>
              <a:rPr sz="1200" b="1" u="heavy" spc="-5" dirty="0">
                <a:solidFill>
                  <a:srgbClr val="0E233D"/>
                </a:solidFill>
                <a:uFill>
                  <a:solidFill>
                    <a:srgbClr val="6FAC46"/>
                  </a:solidFill>
                </a:uFill>
                <a:latin typeface="TeXGyrePagella"/>
                <a:cs typeface="TeXGyrePagella"/>
              </a:rPr>
              <a:t>PLAN	</a:t>
            </a:r>
            <a:endParaRPr sz="1200">
              <a:latin typeface="TeXGyrePagella"/>
              <a:cs typeface="TeXGyrePagella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54050" y="72644"/>
            <a:ext cx="482275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927100" algn="l"/>
              </a:tabLst>
            </a:pPr>
            <a:r>
              <a:rPr lang="es-ES" sz="2400" b="0" dirty="0"/>
              <a:t>EXPERIENCIA INTERNACIONAL</a:t>
            </a:r>
            <a:endParaRPr sz="2400" b="0" dirty="0"/>
          </a:p>
        </p:txBody>
      </p:sp>
      <p:sp>
        <p:nvSpPr>
          <p:cNvPr id="3" name="CuadroTexto 2"/>
          <p:cNvSpPr txBox="1"/>
          <p:nvPr/>
        </p:nvSpPr>
        <p:spPr>
          <a:xfrm>
            <a:off x="6337609" y="685800"/>
            <a:ext cx="25777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s-ES" sz="1200" b="1" spc="-5" dirty="0">
                <a:solidFill>
                  <a:srgbClr val="0E233D"/>
                </a:solidFill>
                <a:latin typeface="TeXGyrePagella"/>
                <a:cs typeface="TeXGyrePagella"/>
              </a:rPr>
              <a:t>Economía Circular a Gran Escala</a:t>
            </a:r>
          </a:p>
        </p:txBody>
      </p:sp>
      <p:sp>
        <p:nvSpPr>
          <p:cNvPr id="4" name="Rectángulo 3"/>
          <p:cNvSpPr/>
          <p:nvPr/>
        </p:nvSpPr>
        <p:spPr>
          <a:xfrm>
            <a:off x="0" y="572869"/>
            <a:ext cx="55747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0" cap="none" spc="-5" normalizeH="0" baseline="0" noProof="0" dirty="0" smtClean="0">
                <a:ln>
                  <a:noFill/>
                </a:ln>
                <a:solidFill>
                  <a:srgbClr val="90C225"/>
                </a:solidFill>
                <a:effectLst/>
                <a:uLnTx/>
                <a:uFillTx/>
                <a:latin typeface="Trebuchet MS"/>
              </a:rPr>
              <a:t>Proyectos en</a:t>
            </a:r>
            <a:r>
              <a:rPr kumimoji="0" lang="es-ES" sz="3200" b="0" i="0" u="none" strike="noStrike" kern="0" cap="none" spc="-5" normalizeH="0" noProof="0" dirty="0" smtClean="0">
                <a:ln>
                  <a:noFill/>
                </a:ln>
                <a:solidFill>
                  <a:srgbClr val="90C225"/>
                </a:solidFill>
                <a:effectLst/>
                <a:uLnTx/>
                <a:uFillTx/>
                <a:latin typeface="Trebuchet MS"/>
              </a:rPr>
              <a:t> marcha Ecuador</a:t>
            </a:r>
            <a:r>
              <a:rPr kumimoji="0" lang="es-E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90C225"/>
                </a:solidFill>
                <a:effectLst/>
                <a:uLnTx/>
                <a:uFillTx/>
                <a:latin typeface="Trebuchet MS"/>
              </a:rPr>
              <a:t> </a:t>
            </a:r>
            <a:endParaRPr kumimoji="0" lang="es-ES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6" name="object 3"/>
          <p:cNvGrpSpPr/>
          <p:nvPr/>
        </p:nvGrpSpPr>
        <p:grpSpPr>
          <a:xfrm>
            <a:off x="2819401" y="1234012"/>
            <a:ext cx="5105400" cy="5547788"/>
            <a:chOff x="3049523" y="242315"/>
            <a:chExt cx="5640705" cy="6064250"/>
          </a:xfrm>
        </p:grpSpPr>
        <p:sp>
          <p:nvSpPr>
            <p:cNvPr id="19" name="object 4"/>
            <p:cNvSpPr/>
            <p:nvPr/>
          </p:nvSpPr>
          <p:spPr>
            <a:xfrm>
              <a:off x="3049523" y="242315"/>
              <a:ext cx="2705100" cy="36012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object 5"/>
            <p:cNvSpPr/>
            <p:nvPr/>
          </p:nvSpPr>
          <p:spPr>
            <a:xfrm>
              <a:off x="5754623" y="2500883"/>
              <a:ext cx="2935224" cy="380542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" name="CuadroTexto 1"/>
          <p:cNvSpPr txBox="1"/>
          <p:nvPr/>
        </p:nvSpPr>
        <p:spPr>
          <a:xfrm>
            <a:off x="5751550" y="2048470"/>
            <a:ext cx="6135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kern="0" spc="-5" dirty="0">
                <a:solidFill>
                  <a:srgbClr val="90C225"/>
                </a:solidFill>
                <a:latin typeface="Trebuchet MS"/>
              </a:rPr>
              <a:t>GOBIERNO AUTONOMO DESCENTRALIZADO DEL CANTÓN</a:t>
            </a:r>
          </a:p>
          <a:p>
            <a:pPr>
              <a:defRPr/>
            </a:pPr>
            <a:r>
              <a:rPr lang="es-ES" kern="0" spc="-5" dirty="0">
                <a:solidFill>
                  <a:srgbClr val="90C225"/>
                </a:solidFill>
                <a:latin typeface="Trebuchet MS"/>
              </a:rPr>
              <a:t>                  SANTO DOMINGO DE LOS TSACHILAS</a:t>
            </a:r>
            <a:endParaRPr lang="es-ES" kern="0" spc="-5" dirty="0">
              <a:solidFill>
                <a:srgbClr val="90C225"/>
              </a:solidFill>
              <a:latin typeface="Trebuchet MS"/>
            </a:endParaRPr>
          </a:p>
          <a:p>
            <a:pPr>
              <a:defRPr/>
            </a:pPr>
            <a:r>
              <a:rPr lang="es-ES" kern="0" spc="-5" dirty="0">
                <a:solidFill>
                  <a:srgbClr val="90C225"/>
                </a:solidFill>
                <a:latin typeface="Trebuchet MS"/>
              </a:rPr>
              <a:t>                                   Y MANCOMUNIDAD</a:t>
            </a:r>
            <a:endParaRPr lang="es-ES" kern="0" spc="-5" dirty="0">
              <a:solidFill>
                <a:srgbClr val="90C225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17017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75" y="457200"/>
            <a:ext cx="526732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162272" y="3231193"/>
            <a:ext cx="6114174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E233D"/>
                </a:solidFill>
                <a:effectLst/>
                <a:latin typeface="Arial" panose="020B0604020202020204" pitchFamily="34" charset="0"/>
                <a:ea typeface="Book Antiqua" panose="02040602050305030304" pitchFamily="18" charset="0"/>
                <a:cs typeface="Book Antiqua" panose="02040602050305030304" pitchFamily="18" charset="0"/>
              </a:rPr>
              <a:t>PR INTERNACIONAL S.A.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b="1" dirty="0">
              <a:solidFill>
                <a:srgbClr val="0E233D"/>
              </a:solidFill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0E233D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E233D"/>
                </a:solidFill>
                <a:effectLst/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Gracias por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E233D"/>
                </a:solidFill>
                <a:effectLst/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su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E233D"/>
                </a:solidFill>
                <a:effectLst/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E233D"/>
                </a:solidFill>
                <a:effectLst/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interés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E233D"/>
                </a:solidFill>
                <a:effectLst/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 en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E233D"/>
                </a:solidFill>
                <a:effectLst/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contribuir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E233D"/>
                </a:solidFill>
                <a:effectLst/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 a un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E233D"/>
                </a:solidFill>
                <a:effectLst/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Medio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E233D"/>
                </a:solidFill>
                <a:effectLst/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E233D"/>
                </a:solidFill>
                <a:effectLst/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Ambiente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E233D"/>
                </a:solidFill>
                <a:effectLst/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E233D"/>
                </a:solidFill>
                <a:effectLst/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libre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E233D"/>
                </a:solidFill>
                <a:effectLst/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 de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E233D"/>
                </a:solidFill>
                <a:effectLst/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contaminación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E233D"/>
                </a:solidFill>
                <a:effectLst/>
                <a:latin typeface="Arial" panose="020B0604020202020204" pitchFamily="34" charset="0"/>
                <a:ea typeface="Book Antiqua" panose="02040602050305030304" pitchFamily="18" charset="0"/>
                <a:cs typeface="Book Antiqua" panose="02040602050305030304" pitchFamily="18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831" y="151244"/>
            <a:ext cx="301700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927100" algn="l"/>
              </a:tabLst>
            </a:pPr>
            <a:r>
              <a:rPr lang="es-ES" sz="2400" b="0" spc="10" dirty="0"/>
              <a:t>EL GRAN DILEMA</a:t>
            </a:r>
            <a:endParaRPr sz="2400" b="0" spc="10" dirty="0"/>
          </a:p>
        </p:txBody>
      </p:sp>
      <p:grpSp>
        <p:nvGrpSpPr>
          <p:cNvPr id="3" name="object 3"/>
          <p:cNvGrpSpPr/>
          <p:nvPr/>
        </p:nvGrpSpPr>
        <p:grpSpPr>
          <a:xfrm>
            <a:off x="3909050" y="38100"/>
            <a:ext cx="7801609" cy="660400"/>
            <a:chOff x="3909050" y="38100"/>
            <a:chExt cx="7801609" cy="660400"/>
          </a:xfrm>
        </p:grpSpPr>
        <p:sp>
          <p:nvSpPr>
            <p:cNvPr id="4" name="object 4"/>
            <p:cNvSpPr/>
            <p:nvPr/>
          </p:nvSpPr>
          <p:spPr>
            <a:xfrm>
              <a:off x="5574791" y="38100"/>
              <a:ext cx="449579" cy="44805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3909050" y="609277"/>
              <a:ext cx="7801391" cy="8884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3943349" y="636269"/>
              <a:ext cx="7743825" cy="0"/>
            </a:xfrm>
            <a:custGeom>
              <a:avLst/>
              <a:gdLst/>
              <a:ahLst/>
              <a:cxnLst/>
              <a:rect l="l" t="t" r="r" b="b"/>
              <a:pathLst>
                <a:path w="7743825">
                  <a:moveTo>
                    <a:pt x="0" y="0"/>
                  </a:moveTo>
                  <a:lnTo>
                    <a:pt x="7743317" y="0"/>
                  </a:lnTo>
                </a:path>
              </a:pathLst>
            </a:custGeom>
            <a:ln w="25908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3909050" y="496501"/>
              <a:ext cx="7801391" cy="8884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3943349" y="523494"/>
              <a:ext cx="7743825" cy="0"/>
            </a:xfrm>
            <a:custGeom>
              <a:avLst/>
              <a:gdLst/>
              <a:ahLst/>
              <a:cxnLst/>
              <a:rect l="l" t="t" r="r" b="b"/>
              <a:pathLst>
                <a:path w="7743825">
                  <a:moveTo>
                    <a:pt x="0" y="0"/>
                  </a:moveTo>
                  <a:lnTo>
                    <a:pt x="7743317" y="0"/>
                  </a:lnTo>
                </a:path>
              </a:pathLst>
            </a:custGeom>
            <a:ln w="25908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199378" y="296417"/>
            <a:ext cx="33439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E233D"/>
                </a:solidFill>
                <a:latin typeface="TeXGyrePagella"/>
                <a:cs typeface="TeXGyrePagella"/>
              </a:rPr>
              <a:t>PR </a:t>
            </a:r>
            <a:r>
              <a:rPr sz="1200" b="1" spc="-5" dirty="0">
                <a:solidFill>
                  <a:srgbClr val="0E233D"/>
                </a:solidFill>
                <a:latin typeface="TeXGyrePagella"/>
                <a:cs typeface="TeXGyrePagella"/>
              </a:rPr>
              <a:t>INTERNACIONAL S.A. </a:t>
            </a:r>
            <a:r>
              <a:rPr sz="1200" b="1" dirty="0">
                <a:solidFill>
                  <a:srgbClr val="0E233D"/>
                </a:solidFill>
                <a:latin typeface="TeXGyrePagella"/>
                <a:cs typeface="TeXGyrePagella"/>
              </a:rPr>
              <a:t>- </a:t>
            </a:r>
            <a:r>
              <a:rPr sz="1200" b="1" spc="-5" dirty="0">
                <a:solidFill>
                  <a:srgbClr val="0E233D"/>
                </a:solidFill>
                <a:latin typeface="TeXGyrePagella"/>
                <a:cs typeface="TeXGyrePagella"/>
              </a:rPr>
              <a:t>BUSINESS</a:t>
            </a:r>
            <a:r>
              <a:rPr sz="1200" b="1" spc="35" dirty="0">
                <a:solidFill>
                  <a:srgbClr val="0E233D"/>
                </a:solidFill>
                <a:latin typeface="TeXGyrePagella"/>
                <a:cs typeface="TeXGyrePagella"/>
              </a:rPr>
              <a:t> </a:t>
            </a:r>
            <a:r>
              <a:rPr sz="1200" b="1" spc="-5" dirty="0">
                <a:solidFill>
                  <a:srgbClr val="0E233D"/>
                </a:solidFill>
                <a:latin typeface="TeXGyrePagella"/>
                <a:cs typeface="TeXGyrePagella"/>
              </a:rPr>
              <a:t>PLAN</a:t>
            </a:r>
            <a:endParaRPr sz="1200" dirty="0">
              <a:latin typeface="TeXGyrePagella"/>
              <a:cs typeface="TeXGyrePagella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2706436"/>
            <a:ext cx="3962743" cy="217036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382" y="2328451"/>
            <a:ext cx="2225233" cy="377985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564707" y="2297668"/>
            <a:ext cx="1949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pc="-5" dirty="0">
                <a:latin typeface="TeXGyrePagella"/>
                <a:cs typeface="TeXGyrePagella"/>
              </a:rPr>
              <a:t>REUTI</a:t>
            </a:r>
            <a:r>
              <a:rPr lang="es-ES" dirty="0">
                <a:latin typeface="TeXGyrePagella"/>
                <a:cs typeface="TeXGyrePagella"/>
              </a:rPr>
              <a:t>L</a:t>
            </a:r>
            <a:r>
              <a:rPr lang="es-ES" spc="-5" dirty="0">
                <a:latin typeface="TeXGyrePagella"/>
                <a:cs typeface="TeXGyrePagella"/>
              </a:rPr>
              <a:t>IZ</a:t>
            </a:r>
            <a:r>
              <a:rPr lang="es-ES" dirty="0">
                <a:latin typeface="TeXGyrePagella"/>
                <a:cs typeface="TeXGyrePagella"/>
              </a:rPr>
              <a:t>ACIÓN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5833" y="2342814"/>
            <a:ext cx="2176461" cy="377985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7400" y="5044340"/>
            <a:ext cx="2182557" cy="420641"/>
          </a:xfrm>
          <a:prstGeom prst="rect">
            <a:avLst/>
          </a:prstGeom>
        </p:spPr>
      </p:pic>
      <p:sp>
        <p:nvSpPr>
          <p:cNvPr id="19" name="Rectángulo 18"/>
          <p:cNvSpPr/>
          <p:nvPr/>
        </p:nvSpPr>
        <p:spPr>
          <a:xfrm>
            <a:off x="3276600" y="2362200"/>
            <a:ext cx="20492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>
              <a:spcBef>
                <a:spcPts val="100"/>
              </a:spcBef>
            </a:pPr>
            <a:r>
              <a:rPr lang="es-ES" spc="-5" dirty="0">
                <a:solidFill>
                  <a:prstClr val="black"/>
                </a:solidFill>
                <a:latin typeface="TeXGyrePagella"/>
                <a:cs typeface="TeXGyrePagella"/>
              </a:rPr>
              <a:t>RECUPERACIÓN</a:t>
            </a:r>
            <a:endParaRPr lang="es-ES" dirty="0">
              <a:solidFill>
                <a:prstClr val="black"/>
              </a:solidFill>
              <a:latin typeface="TeXGyrePagella"/>
              <a:cs typeface="TeXGyrePagella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2073524" y="5117068"/>
            <a:ext cx="1812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73709">
              <a:lnSpc>
                <a:spcPct val="100000"/>
              </a:lnSpc>
              <a:spcBef>
                <a:spcPts val="235"/>
              </a:spcBef>
            </a:pPr>
            <a:r>
              <a:rPr lang="es-ES" spc="-5" dirty="0">
                <a:latin typeface="TeXGyrePagella"/>
                <a:cs typeface="TeXGyrePagella"/>
              </a:rPr>
              <a:t>RECURSO</a:t>
            </a:r>
            <a:endParaRPr lang="es-ES" dirty="0">
              <a:latin typeface="TeXGyrePagella"/>
              <a:cs typeface="TeXGyrePagella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6024370" y="3962400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 smtClean="0"/>
              <a:t>VS</a:t>
            </a:r>
            <a:endParaRPr lang="es-ES" sz="5400" dirty="0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7589174" y="2706436"/>
            <a:ext cx="3993226" cy="2200847"/>
          </a:xfrm>
          <a:prstGeom prst="rect">
            <a:avLst/>
          </a:prstGeom>
        </p:spPr>
      </p:pic>
      <p:sp>
        <p:nvSpPr>
          <p:cNvPr id="25" name="CuadroTexto 24"/>
          <p:cNvSpPr txBox="1"/>
          <p:nvPr/>
        </p:nvSpPr>
        <p:spPr>
          <a:xfrm>
            <a:off x="6858000" y="2300130"/>
            <a:ext cx="2351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"/>
              </a:spcBef>
            </a:pPr>
            <a:r>
              <a:rPr lang="es-ES" spc="-5" dirty="0">
                <a:solidFill>
                  <a:prstClr val="black"/>
                </a:solidFill>
                <a:latin typeface="TeXGyrePagella"/>
                <a:cs typeface="TeXGyrePagella"/>
              </a:rPr>
              <a:t>DESPERDICIO </a:t>
            </a: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29400" y="2289015"/>
            <a:ext cx="2225233" cy="377985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70122" y="5044340"/>
            <a:ext cx="2231329" cy="352402"/>
          </a:xfrm>
          <a:prstGeom prst="rect">
            <a:avLst/>
          </a:prstGeom>
        </p:spPr>
      </p:pic>
      <p:sp>
        <p:nvSpPr>
          <p:cNvPr id="28" name="CuadroTexto 27"/>
          <p:cNvSpPr txBox="1"/>
          <p:nvPr/>
        </p:nvSpPr>
        <p:spPr>
          <a:xfrm>
            <a:off x="9525000" y="2286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 </a:t>
            </a:r>
            <a:r>
              <a:rPr lang="es-ES" spc="-5" dirty="0">
                <a:solidFill>
                  <a:prstClr val="black"/>
                </a:solidFill>
                <a:latin typeface="TeXGyrePagella"/>
                <a:cs typeface="TeXGyrePagella"/>
              </a:rPr>
              <a:t>DEGRADACIÓN</a:t>
            </a:r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21174" y="2286000"/>
            <a:ext cx="2237426" cy="35359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8915400" y="5029200"/>
            <a:ext cx="1551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DEFICIENCIA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1004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3753" y="21717"/>
            <a:ext cx="570611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1512570">
              <a:lnSpc>
                <a:spcPct val="100000"/>
              </a:lnSpc>
              <a:spcBef>
                <a:spcPts val="100"/>
              </a:spcBef>
              <a:tabLst>
                <a:tab pos="927100" algn="l"/>
              </a:tabLst>
            </a:pPr>
            <a:r>
              <a:rPr lang="es-ES" sz="2400" b="0" spc="10" dirty="0" smtClean="0"/>
              <a:t>      LA SOLUCION DESEADA</a:t>
            </a:r>
            <a:r>
              <a:rPr sz="2400" b="0" spc="10" dirty="0" smtClean="0"/>
              <a:t> </a:t>
            </a:r>
            <a:r>
              <a:rPr sz="2400" b="0" spc="10" dirty="0"/>
              <a:t>TRATAMIENTO  INTEGRAL RSU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83640" y="3733800"/>
            <a:ext cx="14071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2395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eXGyrePagella"/>
                <a:cs typeface="TeXGyrePagella"/>
              </a:rPr>
              <a:t>TRATAMIENTO  INTEGRAL DE</a:t>
            </a:r>
            <a:r>
              <a:rPr sz="1200" spc="-40" dirty="0">
                <a:latin typeface="TeXGyrePagella"/>
                <a:cs typeface="TeXGyrePagella"/>
              </a:rPr>
              <a:t> </a:t>
            </a:r>
            <a:r>
              <a:rPr sz="1200" spc="-5" dirty="0">
                <a:latin typeface="TeXGyrePagella"/>
                <a:cs typeface="TeXGyrePagella"/>
              </a:rPr>
              <a:t>RSU</a:t>
            </a:r>
            <a:endParaRPr sz="1200" dirty="0">
              <a:latin typeface="TeXGyrePagella"/>
              <a:cs typeface="TeXGyrePagell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934908" y="1571244"/>
            <a:ext cx="5021580" cy="3835400"/>
            <a:chOff x="1934908" y="1571244"/>
            <a:chExt cx="5021580" cy="3835400"/>
          </a:xfrm>
        </p:grpSpPr>
        <p:sp>
          <p:nvSpPr>
            <p:cNvPr id="5" name="object 5"/>
            <p:cNvSpPr/>
            <p:nvPr/>
          </p:nvSpPr>
          <p:spPr>
            <a:xfrm>
              <a:off x="1934908" y="2814827"/>
              <a:ext cx="1457324" cy="155401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61715" y="2814827"/>
              <a:ext cx="1821942" cy="164515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80487" y="3717036"/>
              <a:ext cx="1870710" cy="168935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92395" y="2916936"/>
              <a:ext cx="1210310" cy="577850"/>
            </a:xfrm>
            <a:custGeom>
              <a:avLst/>
              <a:gdLst/>
              <a:ahLst/>
              <a:cxnLst/>
              <a:rect l="l" t="t" r="r" b="b"/>
              <a:pathLst>
                <a:path w="1210310" h="577850">
                  <a:moveTo>
                    <a:pt x="921257" y="0"/>
                  </a:moveTo>
                  <a:lnTo>
                    <a:pt x="921257" y="144399"/>
                  </a:lnTo>
                  <a:lnTo>
                    <a:pt x="0" y="144399"/>
                  </a:lnTo>
                  <a:lnTo>
                    <a:pt x="0" y="433197"/>
                  </a:lnTo>
                  <a:lnTo>
                    <a:pt x="921257" y="433197"/>
                  </a:lnTo>
                  <a:lnTo>
                    <a:pt x="921257" y="577596"/>
                  </a:lnTo>
                  <a:lnTo>
                    <a:pt x="1210055" y="288798"/>
                  </a:lnTo>
                  <a:lnTo>
                    <a:pt x="92125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436110" y="3818127"/>
              <a:ext cx="1170940" cy="756920"/>
            </a:xfrm>
            <a:custGeom>
              <a:avLst/>
              <a:gdLst/>
              <a:ahLst/>
              <a:cxnLst/>
              <a:rect l="l" t="t" r="r" b="b"/>
              <a:pathLst>
                <a:path w="1170939" h="756920">
                  <a:moveTo>
                    <a:pt x="112394" y="0"/>
                  </a:moveTo>
                  <a:lnTo>
                    <a:pt x="0" y="266827"/>
                  </a:lnTo>
                  <a:lnTo>
                    <a:pt x="847598" y="623570"/>
                  </a:lnTo>
                  <a:lnTo>
                    <a:pt x="791463" y="756920"/>
                  </a:lnTo>
                  <a:lnTo>
                    <a:pt x="1170559" y="602361"/>
                  </a:lnTo>
                  <a:lnTo>
                    <a:pt x="1016000" y="223393"/>
                  </a:lnTo>
                  <a:lnTo>
                    <a:pt x="959865" y="356743"/>
                  </a:lnTo>
                  <a:lnTo>
                    <a:pt x="112394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596004" y="4602607"/>
              <a:ext cx="607695" cy="758190"/>
            </a:xfrm>
            <a:custGeom>
              <a:avLst/>
              <a:gdLst/>
              <a:ahLst/>
              <a:cxnLst/>
              <a:rect l="l" t="t" r="r" b="b"/>
              <a:pathLst>
                <a:path w="607695" h="758189">
                  <a:moveTo>
                    <a:pt x="258191" y="0"/>
                  </a:moveTo>
                  <a:lnTo>
                    <a:pt x="0" y="130810"/>
                  </a:lnTo>
                  <a:lnTo>
                    <a:pt x="220091" y="565277"/>
                  </a:lnTo>
                  <a:lnTo>
                    <a:pt x="91059" y="630682"/>
                  </a:lnTo>
                  <a:lnTo>
                    <a:pt x="480060" y="758063"/>
                  </a:lnTo>
                  <a:lnTo>
                    <a:pt x="607441" y="369062"/>
                  </a:lnTo>
                  <a:lnTo>
                    <a:pt x="478282" y="434467"/>
                  </a:lnTo>
                  <a:lnTo>
                    <a:pt x="258191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285614" y="1923669"/>
              <a:ext cx="1125855" cy="828040"/>
            </a:xfrm>
            <a:custGeom>
              <a:avLst/>
              <a:gdLst/>
              <a:ahLst/>
              <a:cxnLst/>
              <a:rect l="l" t="t" r="r" b="b"/>
              <a:pathLst>
                <a:path w="1125854" h="828039">
                  <a:moveTo>
                    <a:pt x="731901" y="0"/>
                  </a:moveTo>
                  <a:lnTo>
                    <a:pt x="802513" y="126364"/>
                  </a:lnTo>
                  <a:lnTo>
                    <a:pt x="0" y="575182"/>
                  </a:lnTo>
                  <a:lnTo>
                    <a:pt x="141350" y="827913"/>
                  </a:lnTo>
                  <a:lnTo>
                    <a:pt x="943863" y="378967"/>
                  </a:lnTo>
                  <a:lnTo>
                    <a:pt x="1014476" y="505205"/>
                  </a:lnTo>
                  <a:lnTo>
                    <a:pt x="1125855" y="111378"/>
                  </a:lnTo>
                  <a:lnTo>
                    <a:pt x="731901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160263" y="1571244"/>
              <a:ext cx="1796034" cy="153085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76200" y="3138108"/>
            <a:ext cx="1752600" cy="824865"/>
            <a:chOff x="76200" y="3138108"/>
            <a:chExt cx="1752600" cy="824865"/>
          </a:xfrm>
        </p:grpSpPr>
        <p:sp>
          <p:nvSpPr>
            <p:cNvPr id="14" name="object 14"/>
            <p:cNvSpPr/>
            <p:nvPr/>
          </p:nvSpPr>
          <p:spPr>
            <a:xfrm>
              <a:off x="1266444" y="3154679"/>
              <a:ext cx="562610" cy="579120"/>
            </a:xfrm>
            <a:custGeom>
              <a:avLst/>
              <a:gdLst/>
              <a:ahLst/>
              <a:cxnLst/>
              <a:rect l="l" t="t" r="r" b="b"/>
              <a:pathLst>
                <a:path w="562610" h="579120">
                  <a:moveTo>
                    <a:pt x="281178" y="0"/>
                  </a:moveTo>
                  <a:lnTo>
                    <a:pt x="281178" y="144780"/>
                  </a:lnTo>
                  <a:lnTo>
                    <a:pt x="0" y="144780"/>
                  </a:lnTo>
                  <a:lnTo>
                    <a:pt x="0" y="434340"/>
                  </a:lnTo>
                  <a:lnTo>
                    <a:pt x="281178" y="434340"/>
                  </a:lnTo>
                  <a:lnTo>
                    <a:pt x="281178" y="579120"/>
                  </a:lnTo>
                  <a:lnTo>
                    <a:pt x="562356" y="289560"/>
                  </a:lnTo>
                  <a:lnTo>
                    <a:pt x="281178" y="0"/>
                  </a:lnTo>
                  <a:close/>
                </a:path>
              </a:pathLst>
            </a:custGeom>
            <a:solidFill>
              <a:srgbClr val="7670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6200" y="3138108"/>
              <a:ext cx="1162812" cy="8242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51561" y="2789681"/>
            <a:ext cx="81597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7495" marR="5080" indent="-265430">
              <a:lnSpc>
                <a:spcPct val="100000"/>
              </a:lnSpc>
              <a:spcBef>
                <a:spcPts val="95"/>
              </a:spcBef>
            </a:pPr>
            <a:r>
              <a:rPr sz="1000" spc="35" dirty="0">
                <a:latin typeface="TeXGyrePagella"/>
                <a:cs typeface="TeXGyrePagella"/>
              </a:rPr>
              <a:t>R</a:t>
            </a:r>
            <a:r>
              <a:rPr sz="1000" spc="45" dirty="0">
                <a:latin typeface="TeXGyrePagella"/>
                <a:cs typeface="TeXGyrePagella"/>
              </a:rPr>
              <a:t>E</a:t>
            </a:r>
            <a:r>
              <a:rPr sz="1000" spc="40" dirty="0">
                <a:latin typeface="TeXGyrePagella"/>
                <a:cs typeface="TeXGyrePagella"/>
              </a:rPr>
              <a:t>C</a:t>
            </a:r>
            <a:r>
              <a:rPr sz="1000" spc="45" dirty="0">
                <a:latin typeface="TeXGyrePagella"/>
                <a:cs typeface="TeXGyrePagella"/>
              </a:rPr>
              <a:t>E</a:t>
            </a:r>
            <a:r>
              <a:rPr sz="1000" spc="40" dirty="0">
                <a:latin typeface="TeXGyrePagella"/>
                <a:cs typeface="TeXGyrePagella"/>
              </a:rPr>
              <a:t>PCI</a:t>
            </a:r>
            <a:r>
              <a:rPr sz="1000" spc="35" dirty="0">
                <a:latin typeface="TeXGyrePagella"/>
                <a:cs typeface="TeXGyrePagella"/>
              </a:rPr>
              <a:t>Ó</a:t>
            </a:r>
            <a:r>
              <a:rPr sz="1000" spc="-5" dirty="0">
                <a:latin typeface="TeXGyrePagella"/>
                <a:cs typeface="TeXGyrePagella"/>
              </a:rPr>
              <a:t>N  </a:t>
            </a:r>
            <a:r>
              <a:rPr sz="1000" spc="25" dirty="0">
                <a:latin typeface="TeXGyrePagella"/>
                <a:cs typeface="TeXGyrePagella"/>
              </a:rPr>
              <a:t>RSU</a:t>
            </a:r>
            <a:endParaRPr sz="1000">
              <a:latin typeface="TeXGyrePagella"/>
              <a:cs typeface="TeXGyrePagell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443855" y="1159202"/>
            <a:ext cx="1261745" cy="3353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25425">
              <a:lnSpc>
                <a:spcPct val="100000"/>
              </a:lnSpc>
              <a:spcBef>
                <a:spcPts val="95"/>
              </a:spcBef>
            </a:pPr>
            <a:r>
              <a:rPr sz="1050" spc="30" dirty="0">
                <a:solidFill>
                  <a:schemeClr val="tx2"/>
                </a:solidFill>
                <a:latin typeface="TeXGyrePagella"/>
                <a:cs typeface="TeXGyrePagella"/>
              </a:rPr>
              <a:t>VIDRIO  </a:t>
            </a:r>
            <a:r>
              <a:rPr sz="1050" spc="35" dirty="0">
                <a:solidFill>
                  <a:schemeClr val="tx2"/>
                </a:solidFill>
                <a:latin typeface="TeXGyrePagella"/>
                <a:cs typeface="TeXGyrePagella"/>
              </a:rPr>
              <a:t>R</a:t>
            </a:r>
            <a:r>
              <a:rPr sz="1050" spc="45" dirty="0">
                <a:solidFill>
                  <a:schemeClr val="tx2"/>
                </a:solidFill>
                <a:latin typeface="TeXGyrePagella"/>
                <a:cs typeface="TeXGyrePagella"/>
              </a:rPr>
              <a:t>E</a:t>
            </a:r>
            <a:r>
              <a:rPr sz="1050" spc="40" dirty="0">
                <a:solidFill>
                  <a:schemeClr val="tx2"/>
                </a:solidFill>
                <a:latin typeface="TeXGyrePagella"/>
                <a:cs typeface="TeXGyrePagella"/>
              </a:rPr>
              <a:t>C</a:t>
            </a:r>
            <a:r>
              <a:rPr sz="1050" spc="45" dirty="0">
                <a:solidFill>
                  <a:schemeClr val="tx2"/>
                </a:solidFill>
                <a:latin typeface="TeXGyrePagella"/>
                <a:cs typeface="TeXGyrePagella"/>
              </a:rPr>
              <a:t>U</a:t>
            </a:r>
            <a:r>
              <a:rPr sz="1050" spc="40" dirty="0">
                <a:solidFill>
                  <a:schemeClr val="tx2"/>
                </a:solidFill>
                <a:latin typeface="TeXGyrePagella"/>
                <a:cs typeface="TeXGyrePagella"/>
              </a:rPr>
              <a:t>P</a:t>
            </a:r>
            <a:r>
              <a:rPr sz="1050" spc="45" dirty="0">
                <a:solidFill>
                  <a:schemeClr val="tx2"/>
                </a:solidFill>
                <a:latin typeface="TeXGyrePagella"/>
                <a:cs typeface="TeXGyrePagella"/>
              </a:rPr>
              <a:t>E</a:t>
            </a:r>
            <a:r>
              <a:rPr sz="1050" spc="35" dirty="0">
                <a:solidFill>
                  <a:schemeClr val="tx2"/>
                </a:solidFill>
                <a:latin typeface="TeXGyrePagella"/>
                <a:cs typeface="TeXGyrePagella"/>
              </a:rPr>
              <a:t>R</a:t>
            </a:r>
            <a:r>
              <a:rPr sz="1050" spc="45" dirty="0">
                <a:solidFill>
                  <a:schemeClr val="tx2"/>
                </a:solidFill>
                <a:latin typeface="TeXGyrePagella"/>
                <a:cs typeface="TeXGyrePagella"/>
              </a:rPr>
              <a:t>A</a:t>
            </a:r>
            <a:r>
              <a:rPr sz="1050" spc="35" dirty="0">
                <a:solidFill>
                  <a:schemeClr val="tx2"/>
                </a:solidFill>
                <a:latin typeface="TeXGyrePagella"/>
                <a:cs typeface="TeXGyrePagella"/>
              </a:rPr>
              <a:t>D</a:t>
            </a:r>
            <a:r>
              <a:rPr sz="1050" spc="-5" dirty="0">
                <a:solidFill>
                  <a:schemeClr val="tx2"/>
                </a:solidFill>
                <a:latin typeface="TeXGyrePagella"/>
                <a:cs typeface="TeXGyrePagella"/>
              </a:rPr>
              <a:t>O</a:t>
            </a:r>
            <a:endParaRPr sz="1050" dirty="0">
              <a:solidFill>
                <a:schemeClr val="tx2"/>
              </a:solidFill>
              <a:latin typeface="TeXGyrePagella"/>
              <a:cs typeface="TeXGyrePagell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047993" y="2407852"/>
            <a:ext cx="1536953" cy="3353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52400">
              <a:lnSpc>
                <a:spcPct val="100000"/>
              </a:lnSpc>
              <a:spcBef>
                <a:spcPts val="95"/>
              </a:spcBef>
            </a:pPr>
            <a:r>
              <a:rPr sz="1050" b="1" spc="35" dirty="0">
                <a:solidFill>
                  <a:srgbClr val="FF0000"/>
                </a:solidFill>
                <a:latin typeface="TeXGyrePagella"/>
                <a:cs typeface="TeXGyrePagella"/>
              </a:rPr>
              <a:t>METALES  </a:t>
            </a:r>
            <a:r>
              <a:rPr sz="1050" b="1" spc="35" dirty="0" smtClean="0">
                <a:solidFill>
                  <a:srgbClr val="FF0000"/>
                </a:solidFill>
                <a:latin typeface="TeXGyrePagella"/>
                <a:cs typeface="TeXGyrePagella"/>
              </a:rPr>
              <a:t>R</a:t>
            </a:r>
            <a:r>
              <a:rPr sz="1050" b="1" spc="45" dirty="0" smtClean="0">
                <a:solidFill>
                  <a:srgbClr val="FF0000"/>
                </a:solidFill>
                <a:latin typeface="TeXGyrePagella"/>
                <a:cs typeface="TeXGyrePagella"/>
              </a:rPr>
              <a:t>E</a:t>
            </a:r>
            <a:r>
              <a:rPr sz="1050" b="1" spc="40" dirty="0" smtClean="0">
                <a:solidFill>
                  <a:srgbClr val="FF0000"/>
                </a:solidFill>
                <a:latin typeface="TeXGyrePagella"/>
                <a:cs typeface="TeXGyrePagella"/>
              </a:rPr>
              <a:t>C</a:t>
            </a:r>
            <a:r>
              <a:rPr sz="1050" b="1" spc="45" dirty="0" smtClean="0">
                <a:solidFill>
                  <a:srgbClr val="FF0000"/>
                </a:solidFill>
                <a:latin typeface="TeXGyrePagella"/>
                <a:cs typeface="TeXGyrePagella"/>
              </a:rPr>
              <a:t>U</a:t>
            </a:r>
            <a:r>
              <a:rPr sz="1050" b="1" spc="40" dirty="0" smtClean="0">
                <a:solidFill>
                  <a:srgbClr val="FF0000"/>
                </a:solidFill>
                <a:latin typeface="TeXGyrePagella"/>
                <a:cs typeface="TeXGyrePagella"/>
              </a:rPr>
              <a:t>P</a:t>
            </a:r>
            <a:r>
              <a:rPr sz="1050" b="1" spc="45" dirty="0" smtClean="0">
                <a:solidFill>
                  <a:srgbClr val="FF0000"/>
                </a:solidFill>
                <a:latin typeface="TeXGyrePagella"/>
                <a:cs typeface="TeXGyrePagella"/>
              </a:rPr>
              <a:t>E</a:t>
            </a:r>
            <a:r>
              <a:rPr sz="1050" b="1" spc="35" dirty="0" smtClean="0">
                <a:solidFill>
                  <a:srgbClr val="FF0000"/>
                </a:solidFill>
                <a:latin typeface="TeXGyrePagella"/>
                <a:cs typeface="TeXGyrePagella"/>
              </a:rPr>
              <a:t>R</a:t>
            </a:r>
            <a:r>
              <a:rPr sz="1050" b="1" spc="45" dirty="0" smtClean="0">
                <a:solidFill>
                  <a:srgbClr val="FF0000"/>
                </a:solidFill>
                <a:latin typeface="TeXGyrePagella"/>
                <a:cs typeface="TeXGyrePagella"/>
              </a:rPr>
              <a:t>A</a:t>
            </a:r>
            <a:r>
              <a:rPr sz="1050" b="1" spc="35" dirty="0" smtClean="0">
                <a:solidFill>
                  <a:srgbClr val="FF0000"/>
                </a:solidFill>
                <a:latin typeface="TeXGyrePagella"/>
                <a:cs typeface="TeXGyrePagella"/>
              </a:rPr>
              <a:t>D</a:t>
            </a:r>
            <a:r>
              <a:rPr sz="1050" b="1" spc="-5" dirty="0" smtClean="0">
                <a:solidFill>
                  <a:srgbClr val="FF0000"/>
                </a:solidFill>
                <a:latin typeface="TeXGyrePagella"/>
                <a:cs typeface="TeXGyrePagella"/>
              </a:rPr>
              <a:t>O</a:t>
            </a:r>
            <a:r>
              <a:rPr lang="es-ES" sz="1050" b="1" spc="-5" dirty="0">
                <a:solidFill>
                  <a:srgbClr val="FF0000"/>
                </a:solidFill>
                <a:latin typeface="TeXGyrePagella"/>
                <a:cs typeface="TeXGyrePagella"/>
              </a:rPr>
              <a:t>S</a:t>
            </a:r>
            <a:endParaRPr sz="1050" b="1" dirty="0">
              <a:solidFill>
                <a:srgbClr val="FF0000"/>
              </a:solidFill>
              <a:latin typeface="TeXGyrePagella"/>
              <a:cs typeface="TeXGyrePagell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689091" y="2820923"/>
            <a:ext cx="1704593" cy="153085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042914" y="3733800"/>
            <a:ext cx="1043686" cy="3353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6510">
              <a:lnSpc>
                <a:spcPct val="100000"/>
              </a:lnSpc>
              <a:spcBef>
                <a:spcPts val="95"/>
              </a:spcBef>
            </a:pPr>
            <a:r>
              <a:rPr sz="1050" b="1" spc="35" dirty="0">
                <a:solidFill>
                  <a:srgbClr val="038726"/>
                </a:solidFill>
                <a:latin typeface="TeXGyrePagella"/>
                <a:cs typeface="TeXGyrePagella"/>
              </a:rPr>
              <a:t>FRACCIÓN  ORG</a:t>
            </a:r>
            <a:r>
              <a:rPr sz="1050" b="1" spc="45" dirty="0">
                <a:solidFill>
                  <a:srgbClr val="038726"/>
                </a:solidFill>
                <a:latin typeface="TeXGyrePagella"/>
                <a:cs typeface="TeXGyrePagella"/>
              </a:rPr>
              <a:t>Á</a:t>
            </a:r>
            <a:r>
              <a:rPr sz="1050" b="1" spc="40" dirty="0">
                <a:solidFill>
                  <a:srgbClr val="038726"/>
                </a:solidFill>
                <a:latin typeface="TeXGyrePagella"/>
                <a:cs typeface="TeXGyrePagella"/>
              </a:rPr>
              <a:t>NIC</a:t>
            </a:r>
            <a:r>
              <a:rPr sz="1050" b="1" spc="-5" dirty="0">
                <a:solidFill>
                  <a:srgbClr val="038726"/>
                </a:solidFill>
                <a:latin typeface="TeXGyrePagella"/>
                <a:cs typeface="TeXGyrePagella"/>
              </a:rPr>
              <a:t>A</a:t>
            </a:r>
            <a:endParaRPr sz="1050" b="1" dirty="0">
              <a:solidFill>
                <a:srgbClr val="038726"/>
              </a:solidFill>
              <a:latin typeface="TeXGyrePagella"/>
              <a:cs typeface="TeXGyrePagell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463540" y="470916"/>
            <a:ext cx="6537325" cy="5205730"/>
            <a:chOff x="5463540" y="470916"/>
            <a:chExt cx="6537325" cy="5205730"/>
          </a:xfrm>
        </p:grpSpPr>
        <p:sp>
          <p:nvSpPr>
            <p:cNvPr id="22" name="object 22"/>
            <p:cNvSpPr/>
            <p:nvPr/>
          </p:nvSpPr>
          <p:spPr>
            <a:xfrm>
              <a:off x="5463540" y="4145280"/>
              <a:ext cx="1794510" cy="153085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601079" y="1305941"/>
              <a:ext cx="661035" cy="547370"/>
            </a:xfrm>
            <a:custGeom>
              <a:avLst/>
              <a:gdLst/>
              <a:ahLst/>
              <a:cxnLst/>
              <a:rect l="l" t="t" r="r" b="b"/>
              <a:pathLst>
                <a:path w="661034" h="547369">
                  <a:moveTo>
                    <a:pt x="278511" y="0"/>
                  </a:moveTo>
                  <a:lnTo>
                    <a:pt x="337439" y="132080"/>
                  </a:lnTo>
                  <a:lnTo>
                    <a:pt x="0" y="282448"/>
                  </a:lnTo>
                  <a:lnTo>
                    <a:pt x="117855" y="546862"/>
                  </a:lnTo>
                  <a:lnTo>
                    <a:pt x="455168" y="396494"/>
                  </a:lnTo>
                  <a:lnTo>
                    <a:pt x="514096" y="528701"/>
                  </a:lnTo>
                  <a:lnTo>
                    <a:pt x="660653" y="146558"/>
                  </a:lnTo>
                  <a:lnTo>
                    <a:pt x="278511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946392" y="582168"/>
              <a:ext cx="2681478" cy="195757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544811" y="618744"/>
              <a:ext cx="658495" cy="579120"/>
            </a:xfrm>
            <a:custGeom>
              <a:avLst/>
              <a:gdLst/>
              <a:ahLst/>
              <a:cxnLst/>
              <a:rect l="l" t="t" r="r" b="b"/>
              <a:pathLst>
                <a:path w="658495" h="579119">
                  <a:moveTo>
                    <a:pt x="368808" y="0"/>
                  </a:moveTo>
                  <a:lnTo>
                    <a:pt x="368808" y="144779"/>
                  </a:lnTo>
                  <a:lnTo>
                    <a:pt x="0" y="144779"/>
                  </a:lnTo>
                  <a:lnTo>
                    <a:pt x="0" y="434339"/>
                  </a:lnTo>
                  <a:lnTo>
                    <a:pt x="368808" y="434339"/>
                  </a:lnTo>
                  <a:lnTo>
                    <a:pt x="368808" y="579119"/>
                  </a:lnTo>
                  <a:lnTo>
                    <a:pt x="658368" y="289559"/>
                  </a:lnTo>
                  <a:lnTo>
                    <a:pt x="368808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027920" y="470916"/>
              <a:ext cx="1972818" cy="195757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028688" y="4223004"/>
              <a:ext cx="658495" cy="579120"/>
            </a:xfrm>
            <a:custGeom>
              <a:avLst/>
              <a:gdLst/>
              <a:ahLst/>
              <a:cxnLst/>
              <a:rect l="l" t="t" r="r" b="b"/>
              <a:pathLst>
                <a:path w="658495" h="579120">
                  <a:moveTo>
                    <a:pt x="368807" y="0"/>
                  </a:moveTo>
                  <a:lnTo>
                    <a:pt x="368807" y="144780"/>
                  </a:lnTo>
                  <a:lnTo>
                    <a:pt x="0" y="144780"/>
                  </a:lnTo>
                  <a:lnTo>
                    <a:pt x="0" y="434340"/>
                  </a:lnTo>
                  <a:lnTo>
                    <a:pt x="368807" y="434340"/>
                  </a:lnTo>
                  <a:lnTo>
                    <a:pt x="368807" y="579120"/>
                  </a:lnTo>
                  <a:lnTo>
                    <a:pt x="658367" y="289560"/>
                  </a:lnTo>
                  <a:lnTo>
                    <a:pt x="368807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3350641" y="5373446"/>
            <a:ext cx="1810131" cy="3353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50" b="1" spc="40" dirty="0">
                <a:solidFill>
                  <a:schemeClr val="accent6">
                    <a:lumMod val="50000"/>
                  </a:schemeClr>
                </a:solidFill>
                <a:latin typeface="TeXGyrePagella"/>
                <a:cs typeface="TeXGyrePagella"/>
              </a:rPr>
              <a:t>PLÁSTICOS, </a:t>
            </a:r>
            <a:r>
              <a:rPr sz="1050" b="1" spc="35" dirty="0">
                <a:solidFill>
                  <a:schemeClr val="accent6">
                    <a:lumMod val="50000"/>
                  </a:schemeClr>
                </a:solidFill>
                <a:latin typeface="TeXGyrePagella"/>
                <a:cs typeface="TeXGyrePagella"/>
              </a:rPr>
              <a:t>CARTÓN</a:t>
            </a:r>
            <a:r>
              <a:rPr sz="1050" b="1" spc="20" dirty="0">
                <a:solidFill>
                  <a:schemeClr val="accent6">
                    <a:lumMod val="50000"/>
                  </a:schemeClr>
                </a:solidFill>
                <a:latin typeface="TeXGyrePagella"/>
                <a:cs typeface="TeXGyrePagella"/>
              </a:rPr>
              <a:t> </a:t>
            </a:r>
            <a:r>
              <a:rPr sz="1050" b="1" spc="-5" dirty="0">
                <a:solidFill>
                  <a:schemeClr val="accent6">
                    <a:lumMod val="50000"/>
                  </a:schemeClr>
                </a:solidFill>
                <a:latin typeface="TeXGyrePagella"/>
                <a:cs typeface="TeXGyrePagella"/>
              </a:rPr>
              <a:t>Y</a:t>
            </a:r>
            <a:endParaRPr sz="1050" b="1" dirty="0">
              <a:solidFill>
                <a:schemeClr val="accent6">
                  <a:lumMod val="50000"/>
                </a:schemeClr>
              </a:solidFill>
              <a:latin typeface="TeXGyrePagella"/>
              <a:cs typeface="TeXGyrePagella"/>
            </a:endParaRPr>
          </a:p>
          <a:p>
            <a:pPr marL="74930">
              <a:lnSpc>
                <a:spcPct val="100000"/>
              </a:lnSpc>
              <a:spcBef>
                <a:spcPts val="5"/>
              </a:spcBef>
            </a:pPr>
            <a:r>
              <a:rPr sz="1050" b="1" spc="35" dirty="0">
                <a:solidFill>
                  <a:schemeClr val="accent6">
                    <a:lumMod val="50000"/>
                  </a:schemeClr>
                </a:solidFill>
                <a:latin typeface="TeXGyrePagella"/>
                <a:cs typeface="TeXGyrePagella"/>
              </a:rPr>
              <a:t>PAPEL</a:t>
            </a:r>
            <a:r>
              <a:rPr sz="1050" b="1" spc="50" dirty="0">
                <a:solidFill>
                  <a:schemeClr val="accent6">
                    <a:lumMod val="50000"/>
                  </a:schemeClr>
                </a:solidFill>
                <a:latin typeface="TeXGyrePagella"/>
                <a:cs typeface="TeXGyrePagella"/>
              </a:rPr>
              <a:t> </a:t>
            </a:r>
            <a:r>
              <a:rPr sz="1050" b="1" spc="35" dirty="0">
                <a:solidFill>
                  <a:schemeClr val="accent6">
                    <a:lumMod val="50000"/>
                  </a:schemeClr>
                </a:solidFill>
                <a:latin typeface="TeXGyrePagella"/>
                <a:cs typeface="TeXGyrePagella"/>
              </a:rPr>
              <a:t>RECUPERADO</a:t>
            </a:r>
            <a:endParaRPr sz="1050" b="1" dirty="0">
              <a:solidFill>
                <a:schemeClr val="accent6">
                  <a:lumMod val="50000"/>
                </a:schemeClr>
              </a:solidFill>
              <a:latin typeface="TeXGyrePagella"/>
              <a:cs typeface="TeXGyrePagell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512189" y="5725670"/>
            <a:ext cx="1395011" cy="113004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7630794" y="206121"/>
            <a:ext cx="126555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0525" marR="5080" indent="-378460">
              <a:lnSpc>
                <a:spcPct val="100000"/>
              </a:lnSpc>
              <a:spcBef>
                <a:spcPts val="95"/>
              </a:spcBef>
            </a:pPr>
            <a:r>
              <a:rPr sz="1000" spc="35" dirty="0">
                <a:latin typeface="TeXGyrePagella"/>
                <a:cs typeface="TeXGyrePagella"/>
              </a:rPr>
              <a:t>TRATAMIENTO </a:t>
            </a:r>
            <a:r>
              <a:rPr sz="1000" spc="15" dirty="0">
                <a:latin typeface="TeXGyrePagella"/>
                <a:cs typeface="TeXGyrePagella"/>
              </a:rPr>
              <a:t>DE  </a:t>
            </a:r>
            <a:r>
              <a:rPr sz="1000" spc="30" dirty="0">
                <a:latin typeface="TeXGyrePagella"/>
                <a:cs typeface="TeXGyrePagella"/>
              </a:rPr>
              <a:t>VIDRIO</a:t>
            </a:r>
            <a:endParaRPr sz="1000">
              <a:latin typeface="TeXGyrePagella"/>
              <a:cs typeface="TeXGyrePagell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0442829" y="195199"/>
            <a:ext cx="127444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35" dirty="0">
                <a:latin typeface="TeXGyrePagella"/>
                <a:cs typeface="TeXGyrePagella"/>
              </a:rPr>
              <a:t>PELLET </a:t>
            </a:r>
            <a:r>
              <a:rPr sz="1000" spc="15" dirty="0">
                <a:latin typeface="TeXGyrePagella"/>
                <a:cs typeface="TeXGyrePagella"/>
              </a:rPr>
              <a:t>DE</a:t>
            </a:r>
            <a:r>
              <a:rPr sz="1000" spc="80" dirty="0">
                <a:latin typeface="TeXGyrePagella"/>
                <a:cs typeface="TeXGyrePagella"/>
              </a:rPr>
              <a:t> </a:t>
            </a:r>
            <a:r>
              <a:rPr sz="1000" spc="30" dirty="0">
                <a:latin typeface="TeXGyrePagella"/>
                <a:cs typeface="TeXGyrePagella"/>
              </a:rPr>
              <a:t>VIDRIO</a:t>
            </a:r>
            <a:endParaRPr sz="1000">
              <a:latin typeface="TeXGyrePagella"/>
              <a:cs typeface="TeXGyrePagell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709916" y="4136135"/>
            <a:ext cx="1377950" cy="754380"/>
          </a:xfrm>
          <a:prstGeom prst="rect">
            <a:avLst/>
          </a:prstGeom>
          <a:ln w="9144">
            <a:solidFill>
              <a:srgbClr val="6FAC46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marL="83185" marR="71755" algn="ctr">
              <a:lnSpc>
                <a:spcPct val="100000"/>
              </a:lnSpc>
              <a:spcBef>
                <a:spcPts val="40"/>
              </a:spcBef>
            </a:pPr>
            <a:r>
              <a:rPr sz="1200" spc="40" dirty="0">
                <a:latin typeface="TeXGyrePagella"/>
                <a:cs typeface="TeXGyrePagella"/>
              </a:rPr>
              <a:t>T</a:t>
            </a:r>
            <a:r>
              <a:rPr sz="1200" spc="45" dirty="0">
                <a:latin typeface="TeXGyrePagella"/>
                <a:cs typeface="TeXGyrePagella"/>
              </a:rPr>
              <a:t>RA</a:t>
            </a:r>
            <a:r>
              <a:rPr sz="1200" spc="40" dirty="0">
                <a:latin typeface="TeXGyrePagella"/>
                <a:cs typeface="TeXGyrePagella"/>
              </a:rPr>
              <a:t>T</a:t>
            </a:r>
            <a:r>
              <a:rPr sz="1200" spc="45" dirty="0">
                <a:latin typeface="TeXGyrePagella"/>
                <a:cs typeface="TeXGyrePagella"/>
              </a:rPr>
              <a:t>AMI</a:t>
            </a:r>
            <a:r>
              <a:rPr sz="1200" spc="40" dirty="0">
                <a:latin typeface="TeXGyrePagella"/>
                <a:cs typeface="TeXGyrePagella"/>
              </a:rPr>
              <a:t>ENT</a:t>
            </a:r>
            <a:r>
              <a:rPr sz="1200" dirty="0">
                <a:latin typeface="TeXGyrePagella"/>
                <a:cs typeface="TeXGyrePagella"/>
              </a:rPr>
              <a:t>O  </a:t>
            </a:r>
            <a:r>
              <a:rPr sz="1200" spc="40" dirty="0">
                <a:latin typeface="TeXGyrePagella"/>
                <a:cs typeface="TeXGyrePagella"/>
              </a:rPr>
              <a:t>ANAERÓBICO  </a:t>
            </a:r>
            <a:r>
              <a:rPr sz="1200" spc="15" dirty="0">
                <a:latin typeface="TeXGyrePagella"/>
                <a:cs typeface="TeXGyrePagella"/>
              </a:rPr>
              <a:t>DE </a:t>
            </a:r>
            <a:r>
              <a:rPr sz="1200" spc="35" dirty="0">
                <a:latin typeface="TeXGyrePagella"/>
                <a:cs typeface="TeXGyrePagella"/>
              </a:rPr>
              <a:t>FRACCIÓN  </a:t>
            </a:r>
            <a:r>
              <a:rPr sz="1200" spc="40" dirty="0">
                <a:latin typeface="TeXGyrePagella"/>
                <a:cs typeface="TeXGyrePagella"/>
              </a:rPr>
              <a:t>ORGÁNICA</a:t>
            </a:r>
            <a:endParaRPr sz="1200">
              <a:latin typeface="TeXGyrePagella"/>
              <a:cs typeface="TeXGyrePagell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9157716" y="3829811"/>
            <a:ext cx="2849245" cy="2708910"/>
            <a:chOff x="9157716" y="3829811"/>
            <a:chExt cx="2849245" cy="2708910"/>
          </a:xfrm>
        </p:grpSpPr>
        <p:sp>
          <p:nvSpPr>
            <p:cNvPr id="34" name="object 34"/>
            <p:cNvSpPr/>
            <p:nvPr/>
          </p:nvSpPr>
          <p:spPr>
            <a:xfrm>
              <a:off x="9157716" y="3829811"/>
              <a:ext cx="680085" cy="1350645"/>
            </a:xfrm>
            <a:custGeom>
              <a:avLst/>
              <a:gdLst/>
              <a:ahLst/>
              <a:cxnLst/>
              <a:rect l="l" t="t" r="r" b="b"/>
              <a:pathLst>
                <a:path w="680084" h="1350645">
                  <a:moveTo>
                    <a:pt x="659892" y="289560"/>
                  </a:moveTo>
                  <a:lnTo>
                    <a:pt x="370332" y="0"/>
                  </a:lnTo>
                  <a:lnTo>
                    <a:pt x="370332" y="144780"/>
                  </a:lnTo>
                  <a:lnTo>
                    <a:pt x="0" y="144780"/>
                  </a:lnTo>
                  <a:lnTo>
                    <a:pt x="0" y="434340"/>
                  </a:lnTo>
                  <a:lnTo>
                    <a:pt x="370332" y="434340"/>
                  </a:lnTo>
                  <a:lnTo>
                    <a:pt x="370332" y="579120"/>
                  </a:lnTo>
                  <a:lnTo>
                    <a:pt x="659892" y="289560"/>
                  </a:lnTo>
                  <a:close/>
                </a:path>
                <a:path w="680084" h="1350645">
                  <a:moveTo>
                    <a:pt x="679704" y="1060704"/>
                  </a:moveTo>
                  <a:lnTo>
                    <a:pt x="390144" y="771144"/>
                  </a:lnTo>
                  <a:lnTo>
                    <a:pt x="390144" y="915924"/>
                  </a:lnTo>
                  <a:lnTo>
                    <a:pt x="21336" y="915924"/>
                  </a:lnTo>
                  <a:lnTo>
                    <a:pt x="21336" y="1205484"/>
                  </a:lnTo>
                  <a:lnTo>
                    <a:pt x="390144" y="1205484"/>
                  </a:lnTo>
                  <a:lnTo>
                    <a:pt x="390144" y="1350264"/>
                  </a:lnTo>
                  <a:lnTo>
                    <a:pt x="679704" y="1060704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695688" y="4582667"/>
              <a:ext cx="2311146" cy="195605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10527538" y="3149854"/>
            <a:ext cx="5365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30" dirty="0">
                <a:latin typeface="TeXGyrePagella"/>
                <a:cs typeface="TeXGyrePagella"/>
              </a:rPr>
              <a:t>BIOGAS</a:t>
            </a:r>
            <a:endParaRPr sz="1000">
              <a:latin typeface="TeXGyrePagella"/>
              <a:cs typeface="TeXGyrePagell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0518140" y="5665114"/>
            <a:ext cx="88011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0960" marR="5080" indent="-48895">
              <a:lnSpc>
                <a:spcPct val="100000"/>
              </a:lnSpc>
              <a:spcBef>
                <a:spcPts val="95"/>
              </a:spcBef>
            </a:pPr>
            <a:r>
              <a:rPr sz="1000" spc="40" dirty="0">
                <a:latin typeface="TeXGyrePagella"/>
                <a:cs typeface="TeXGyrePagella"/>
              </a:rPr>
              <a:t>C</a:t>
            </a:r>
            <a:r>
              <a:rPr sz="1000" spc="35" dirty="0">
                <a:latin typeface="TeXGyrePagella"/>
                <a:cs typeface="TeXGyrePagella"/>
              </a:rPr>
              <a:t>O</a:t>
            </a:r>
            <a:r>
              <a:rPr sz="1000" spc="45" dirty="0">
                <a:latin typeface="TeXGyrePagella"/>
                <a:cs typeface="TeXGyrePagella"/>
              </a:rPr>
              <a:t>M</a:t>
            </a:r>
            <a:r>
              <a:rPr sz="1000" spc="40" dirty="0">
                <a:latin typeface="TeXGyrePagella"/>
                <a:cs typeface="TeXGyrePagella"/>
              </a:rPr>
              <a:t>P</a:t>
            </a:r>
            <a:r>
              <a:rPr sz="1000" spc="45" dirty="0">
                <a:latin typeface="TeXGyrePagella"/>
                <a:cs typeface="TeXGyrePagella"/>
              </a:rPr>
              <a:t>UES</a:t>
            </a:r>
            <a:r>
              <a:rPr sz="1000" spc="40" dirty="0">
                <a:latin typeface="TeXGyrePagella"/>
                <a:cs typeface="TeXGyrePagella"/>
              </a:rPr>
              <a:t>T</a:t>
            </a:r>
            <a:r>
              <a:rPr sz="1000" spc="-5" dirty="0">
                <a:latin typeface="TeXGyrePagella"/>
                <a:cs typeface="TeXGyrePagella"/>
              </a:rPr>
              <a:t>O  </a:t>
            </a:r>
            <a:r>
              <a:rPr sz="1000" spc="35" dirty="0">
                <a:latin typeface="TeXGyrePagella"/>
                <a:cs typeface="TeXGyrePagella"/>
              </a:rPr>
              <a:t>ORGÁNICO</a:t>
            </a:r>
            <a:endParaRPr sz="1000">
              <a:latin typeface="TeXGyrePagella"/>
              <a:cs typeface="TeXGyrePagell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658103" y="6500571"/>
            <a:ext cx="209232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4659" marR="5080" indent="-441959">
              <a:lnSpc>
                <a:spcPct val="100000"/>
              </a:lnSpc>
              <a:spcBef>
                <a:spcPts val="95"/>
              </a:spcBef>
            </a:pPr>
            <a:r>
              <a:rPr sz="1000" spc="35" dirty="0">
                <a:latin typeface="TeXGyrePagella"/>
                <a:cs typeface="TeXGyrePagella"/>
              </a:rPr>
              <a:t>TRATAMIENTO </a:t>
            </a:r>
            <a:r>
              <a:rPr sz="1000" spc="15" dirty="0">
                <a:latin typeface="TeXGyrePagella"/>
                <a:cs typeface="TeXGyrePagella"/>
              </a:rPr>
              <a:t>DE </a:t>
            </a:r>
            <a:r>
              <a:rPr sz="1000" spc="35" dirty="0">
                <a:latin typeface="TeXGyrePagella"/>
                <a:cs typeface="TeXGyrePagella"/>
              </a:rPr>
              <a:t>PLÁSTICOS,  </a:t>
            </a:r>
            <a:r>
              <a:rPr sz="1000" spc="30" dirty="0">
                <a:latin typeface="TeXGyrePagella"/>
                <a:cs typeface="TeXGyrePagella"/>
              </a:rPr>
              <a:t>CARTÓN </a:t>
            </a:r>
            <a:r>
              <a:rPr sz="1000" spc="-5" dirty="0">
                <a:latin typeface="TeXGyrePagella"/>
                <a:cs typeface="TeXGyrePagella"/>
              </a:rPr>
              <a:t>Y</a:t>
            </a:r>
            <a:r>
              <a:rPr sz="1000" spc="110" dirty="0">
                <a:latin typeface="TeXGyrePagella"/>
                <a:cs typeface="TeXGyrePagella"/>
              </a:rPr>
              <a:t> </a:t>
            </a:r>
            <a:r>
              <a:rPr sz="1000" spc="35" dirty="0">
                <a:latin typeface="TeXGyrePagella"/>
                <a:cs typeface="TeXGyrePagella"/>
              </a:rPr>
              <a:t>PAPEL</a:t>
            </a:r>
            <a:endParaRPr sz="1000">
              <a:latin typeface="TeXGyrePagella"/>
              <a:cs typeface="TeXGyrePagella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7584947" y="3415284"/>
            <a:ext cx="4422140" cy="3002280"/>
            <a:chOff x="7584947" y="3415284"/>
            <a:chExt cx="4422140" cy="3002280"/>
          </a:xfrm>
        </p:grpSpPr>
        <p:sp>
          <p:nvSpPr>
            <p:cNvPr id="40" name="object 40"/>
            <p:cNvSpPr/>
            <p:nvPr/>
          </p:nvSpPr>
          <p:spPr>
            <a:xfrm>
              <a:off x="7584947" y="5838444"/>
              <a:ext cx="660400" cy="579120"/>
            </a:xfrm>
            <a:custGeom>
              <a:avLst/>
              <a:gdLst/>
              <a:ahLst/>
              <a:cxnLst/>
              <a:rect l="l" t="t" r="r" b="b"/>
              <a:pathLst>
                <a:path w="660400" h="579120">
                  <a:moveTo>
                    <a:pt x="370331" y="0"/>
                  </a:moveTo>
                  <a:lnTo>
                    <a:pt x="370331" y="144779"/>
                  </a:lnTo>
                  <a:lnTo>
                    <a:pt x="0" y="144779"/>
                  </a:lnTo>
                  <a:lnTo>
                    <a:pt x="0" y="434339"/>
                  </a:lnTo>
                  <a:lnTo>
                    <a:pt x="370331" y="434339"/>
                  </a:lnTo>
                  <a:lnTo>
                    <a:pt x="370331" y="579119"/>
                  </a:lnTo>
                  <a:lnTo>
                    <a:pt x="659892" y="289559"/>
                  </a:lnTo>
                  <a:lnTo>
                    <a:pt x="370331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9703307" y="3415284"/>
              <a:ext cx="2303526" cy="195605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8361680" y="6654495"/>
            <a:ext cx="14585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35" dirty="0">
                <a:latin typeface="TeXGyrePagella"/>
                <a:cs typeface="TeXGyrePagella"/>
              </a:rPr>
              <a:t>PELLET </a:t>
            </a:r>
            <a:r>
              <a:rPr sz="1000" spc="15" dirty="0">
                <a:latin typeface="TeXGyrePagella"/>
                <a:cs typeface="TeXGyrePagella"/>
              </a:rPr>
              <a:t>DE</a:t>
            </a:r>
            <a:r>
              <a:rPr sz="1000" spc="90" dirty="0">
                <a:latin typeface="TeXGyrePagella"/>
                <a:cs typeface="TeXGyrePagella"/>
              </a:rPr>
              <a:t> </a:t>
            </a:r>
            <a:r>
              <a:rPr sz="1000" spc="35" dirty="0">
                <a:latin typeface="TeXGyrePagella"/>
                <a:cs typeface="TeXGyrePagella"/>
              </a:rPr>
              <a:t>PLÁSTICO</a:t>
            </a:r>
            <a:endParaRPr sz="1000">
              <a:latin typeface="TeXGyrePagella"/>
              <a:cs typeface="TeXGyrePagella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5079491" y="5379723"/>
            <a:ext cx="2642235" cy="1476375"/>
            <a:chOff x="5079491" y="5379723"/>
            <a:chExt cx="2642235" cy="1476375"/>
          </a:xfrm>
        </p:grpSpPr>
        <p:sp>
          <p:nvSpPr>
            <p:cNvPr id="44" name="object 44"/>
            <p:cNvSpPr/>
            <p:nvPr/>
          </p:nvSpPr>
          <p:spPr>
            <a:xfrm>
              <a:off x="5079491" y="5850636"/>
              <a:ext cx="528955" cy="579120"/>
            </a:xfrm>
            <a:custGeom>
              <a:avLst/>
              <a:gdLst/>
              <a:ahLst/>
              <a:cxnLst/>
              <a:rect l="l" t="t" r="r" b="b"/>
              <a:pathLst>
                <a:path w="528954" h="579120">
                  <a:moveTo>
                    <a:pt x="264413" y="0"/>
                  </a:moveTo>
                  <a:lnTo>
                    <a:pt x="264413" y="144779"/>
                  </a:lnTo>
                  <a:lnTo>
                    <a:pt x="0" y="144779"/>
                  </a:lnTo>
                  <a:lnTo>
                    <a:pt x="0" y="434339"/>
                  </a:lnTo>
                  <a:lnTo>
                    <a:pt x="264413" y="434339"/>
                  </a:lnTo>
                  <a:lnTo>
                    <a:pt x="264413" y="579119"/>
                  </a:lnTo>
                  <a:lnTo>
                    <a:pt x="528828" y="289559"/>
                  </a:lnTo>
                  <a:lnTo>
                    <a:pt x="264413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550407" y="5379723"/>
              <a:ext cx="2170938" cy="147599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/>
          <p:nvPr/>
        </p:nvSpPr>
        <p:spPr>
          <a:xfrm>
            <a:off x="8092440" y="5579365"/>
            <a:ext cx="2065781" cy="127635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1730" y="1385530"/>
            <a:ext cx="10964469" cy="5375831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sz="2000" dirty="0">
                <a:latin typeface="TeXGyrePagella"/>
                <a:cs typeface="TeXGyrePagella"/>
              </a:rPr>
              <a:t>Cada Proyecto a </a:t>
            </a:r>
            <a:r>
              <a:rPr sz="2000" spc="-5" dirty="0">
                <a:latin typeface="TeXGyrePagella"/>
                <a:cs typeface="TeXGyrePagella"/>
              </a:rPr>
              <a:t>ejecutar consta </a:t>
            </a:r>
            <a:r>
              <a:rPr sz="2000" dirty="0">
                <a:latin typeface="TeXGyrePagella"/>
                <a:cs typeface="TeXGyrePagella"/>
              </a:rPr>
              <a:t>de siete </a:t>
            </a:r>
            <a:r>
              <a:rPr sz="2000" spc="-5" dirty="0">
                <a:latin typeface="TeXGyrePagella"/>
                <a:cs typeface="TeXGyrePagella"/>
              </a:rPr>
              <a:t>plantas </a:t>
            </a:r>
            <a:r>
              <a:rPr sz="2000" dirty="0">
                <a:latin typeface="TeXGyrePagella"/>
                <a:cs typeface="TeXGyrePagella"/>
              </a:rPr>
              <a:t>de tratamiento de</a:t>
            </a:r>
            <a:r>
              <a:rPr sz="2000" spc="-80" dirty="0">
                <a:latin typeface="TeXGyrePagella"/>
                <a:cs typeface="TeXGyrePagella"/>
              </a:rPr>
              <a:t> </a:t>
            </a:r>
            <a:r>
              <a:rPr sz="2000" dirty="0">
                <a:latin typeface="TeXGyrePagella"/>
                <a:cs typeface="TeXGyrePagella"/>
              </a:rPr>
              <a:t>residuos</a:t>
            </a:r>
            <a:r>
              <a:rPr sz="2000" dirty="0" smtClean="0">
                <a:latin typeface="TeXGyrePagella"/>
                <a:cs typeface="TeXGyrePagella"/>
              </a:rPr>
              <a:t>.</a:t>
            </a:r>
            <a:endParaRPr lang="es-ES" sz="2000" dirty="0" smtClean="0">
              <a:latin typeface="TeXGyrePagella"/>
              <a:cs typeface="TeXGyrePagella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endParaRPr sz="2000" dirty="0">
              <a:latin typeface="TeXGyrePagella"/>
              <a:cs typeface="TeXGyrePagella"/>
            </a:endParaRPr>
          </a:p>
          <a:p>
            <a:pPr marL="469900" indent="-457200">
              <a:lnSpc>
                <a:spcPct val="100000"/>
              </a:lnSpc>
              <a:spcBef>
                <a:spcPts val="100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000" dirty="0">
                <a:latin typeface="TeXGyrePagella"/>
                <a:cs typeface="TeXGyrePagella"/>
              </a:rPr>
              <a:t>Planta </a:t>
            </a:r>
            <a:r>
              <a:rPr sz="2000" spc="-5" dirty="0">
                <a:latin typeface="TeXGyrePagella"/>
                <a:cs typeface="TeXGyrePagella"/>
              </a:rPr>
              <a:t>para </a:t>
            </a:r>
            <a:r>
              <a:rPr sz="2000" dirty="0">
                <a:latin typeface="TeXGyrePagella"/>
                <a:cs typeface="TeXGyrePagella"/>
              </a:rPr>
              <a:t>el </a:t>
            </a:r>
            <a:r>
              <a:rPr sz="2000" spc="-5" dirty="0">
                <a:latin typeface="TeXGyrePagella"/>
                <a:cs typeface="TeXGyrePagella"/>
              </a:rPr>
              <a:t>tratamiento de </a:t>
            </a:r>
            <a:r>
              <a:rPr sz="2000" dirty="0">
                <a:latin typeface="TeXGyrePagella"/>
                <a:cs typeface="TeXGyrePagella"/>
              </a:rPr>
              <a:t>la fracción orgánica </a:t>
            </a:r>
            <a:r>
              <a:rPr sz="2000" spc="-5" dirty="0">
                <a:latin typeface="TeXGyrePagella"/>
                <a:cs typeface="TeXGyrePagella"/>
              </a:rPr>
              <a:t>de </a:t>
            </a:r>
            <a:r>
              <a:rPr sz="2000" dirty="0">
                <a:latin typeface="TeXGyrePagella"/>
                <a:cs typeface="TeXGyrePagella"/>
              </a:rPr>
              <a:t>los</a:t>
            </a:r>
            <a:r>
              <a:rPr sz="2000" spc="-85" dirty="0">
                <a:latin typeface="TeXGyrePagella"/>
                <a:cs typeface="TeXGyrePagella"/>
              </a:rPr>
              <a:t> </a:t>
            </a:r>
            <a:r>
              <a:rPr sz="2000" dirty="0">
                <a:latin typeface="TeXGyrePagella"/>
                <a:cs typeface="TeXGyrePagella"/>
              </a:rPr>
              <a:t>RSU.</a:t>
            </a:r>
          </a:p>
          <a:p>
            <a:pPr marL="469900" indent="-457200">
              <a:lnSpc>
                <a:spcPct val="100000"/>
              </a:lnSpc>
              <a:spcBef>
                <a:spcPts val="994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000" dirty="0" smtClean="0">
                <a:latin typeface="TeXGyrePagella"/>
                <a:cs typeface="TeXGyrePagella"/>
              </a:rPr>
              <a:t>Planta </a:t>
            </a:r>
            <a:r>
              <a:rPr sz="2000" spc="-5" dirty="0">
                <a:latin typeface="TeXGyrePagella"/>
                <a:cs typeface="TeXGyrePagella"/>
              </a:rPr>
              <a:t>de </a:t>
            </a:r>
            <a:r>
              <a:rPr sz="2000" dirty="0">
                <a:latin typeface="TeXGyrePagella"/>
                <a:cs typeface="TeXGyrePagella"/>
              </a:rPr>
              <a:t>clasificación </a:t>
            </a:r>
            <a:r>
              <a:rPr sz="2000" spc="-5" dirty="0">
                <a:latin typeface="TeXGyrePagella"/>
                <a:cs typeface="TeXGyrePagella"/>
              </a:rPr>
              <a:t>de </a:t>
            </a:r>
            <a:r>
              <a:rPr sz="2000" dirty="0">
                <a:latin typeface="TeXGyrePagella"/>
                <a:cs typeface="TeXGyrePagella"/>
              </a:rPr>
              <a:t>plásticos </a:t>
            </a:r>
            <a:r>
              <a:rPr sz="2000" spc="-5" dirty="0">
                <a:latin typeface="TeXGyrePagella"/>
                <a:cs typeface="TeXGyrePagella"/>
              </a:rPr>
              <a:t>por </a:t>
            </a:r>
            <a:r>
              <a:rPr sz="2000" dirty="0">
                <a:latin typeface="TeXGyrePagella"/>
                <a:cs typeface="TeXGyrePagella"/>
              </a:rPr>
              <a:t>composición </a:t>
            </a:r>
            <a:r>
              <a:rPr sz="2000" spc="-5" dirty="0">
                <a:latin typeface="TeXGyrePagella"/>
                <a:cs typeface="TeXGyrePagella"/>
              </a:rPr>
              <a:t>química </a:t>
            </a:r>
            <a:r>
              <a:rPr sz="2000" dirty="0">
                <a:latin typeface="TeXGyrePagella"/>
                <a:cs typeface="TeXGyrePagella"/>
              </a:rPr>
              <a:t>y</a:t>
            </a:r>
            <a:r>
              <a:rPr sz="2000" spc="-105" dirty="0">
                <a:latin typeface="TeXGyrePagella"/>
                <a:cs typeface="TeXGyrePagella"/>
              </a:rPr>
              <a:t> </a:t>
            </a:r>
            <a:r>
              <a:rPr sz="2000" dirty="0">
                <a:latin typeface="TeXGyrePagella"/>
                <a:cs typeface="TeXGyrePagella"/>
              </a:rPr>
              <a:t>color.</a:t>
            </a:r>
          </a:p>
          <a:p>
            <a:pPr marL="469900" indent="-457200">
              <a:lnSpc>
                <a:spcPct val="100000"/>
              </a:lnSpc>
              <a:spcBef>
                <a:spcPts val="101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000" dirty="0">
                <a:latin typeface="TeXGyrePagella"/>
                <a:cs typeface="TeXGyrePagella"/>
              </a:rPr>
              <a:t>Planta de fabricación de </a:t>
            </a:r>
            <a:r>
              <a:rPr sz="2000" spc="-5" dirty="0">
                <a:latin typeface="TeXGyrePagella"/>
                <a:cs typeface="TeXGyrePagella"/>
              </a:rPr>
              <a:t>pellets </a:t>
            </a:r>
            <a:r>
              <a:rPr sz="2000" dirty="0">
                <a:latin typeface="TeXGyrePagella"/>
                <a:cs typeface="TeXGyrePagella"/>
              </a:rPr>
              <a:t>de</a:t>
            </a:r>
            <a:r>
              <a:rPr sz="2000" spc="-45" dirty="0">
                <a:latin typeface="TeXGyrePagella"/>
                <a:cs typeface="TeXGyrePagella"/>
              </a:rPr>
              <a:t> </a:t>
            </a:r>
            <a:r>
              <a:rPr sz="2000" spc="-5" dirty="0">
                <a:latin typeface="TeXGyrePagella"/>
                <a:cs typeface="TeXGyrePagella"/>
              </a:rPr>
              <a:t>plástico.</a:t>
            </a:r>
            <a:endParaRPr sz="2000" dirty="0">
              <a:latin typeface="TeXGyrePagella"/>
              <a:cs typeface="TeXGyrePagella"/>
            </a:endParaRPr>
          </a:p>
          <a:p>
            <a:pPr marL="469900" indent="-457200">
              <a:lnSpc>
                <a:spcPct val="100000"/>
              </a:lnSpc>
              <a:spcBef>
                <a:spcPts val="994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000" dirty="0">
                <a:latin typeface="TeXGyrePagella"/>
                <a:cs typeface="TeXGyrePagella"/>
              </a:rPr>
              <a:t>Planta </a:t>
            </a:r>
            <a:r>
              <a:rPr sz="2000" spc="-5" dirty="0">
                <a:latin typeface="TeXGyrePagella"/>
                <a:cs typeface="TeXGyrePagella"/>
              </a:rPr>
              <a:t>de </a:t>
            </a:r>
            <a:r>
              <a:rPr sz="2000" dirty="0">
                <a:latin typeface="TeXGyrePagella"/>
                <a:cs typeface="TeXGyrePagella"/>
              </a:rPr>
              <a:t>reciclaje </a:t>
            </a:r>
            <a:r>
              <a:rPr sz="2000" spc="-5" dirty="0">
                <a:latin typeface="TeXGyrePagella"/>
                <a:cs typeface="TeXGyrePagella"/>
              </a:rPr>
              <a:t>de</a:t>
            </a:r>
            <a:r>
              <a:rPr sz="2000" spc="-10" dirty="0">
                <a:latin typeface="TeXGyrePagella"/>
                <a:cs typeface="TeXGyrePagella"/>
              </a:rPr>
              <a:t> </a:t>
            </a:r>
            <a:r>
              <a:rPr sz="2000" dirty="0">
                <a:latin typeface="TeXGyrePagella"/>
                <a:cs typeface="TeXGyrePagella"/>
              </a:rPr>
              <a:t>vidrio.</a:t>
            </a:r>
          </a:p>
          <a:p>
            <a:pPr marL="469900" indent="-457200">
              <a:lnSpc>
                <a:spcPct val="100000"/>
              </a:lnSpc>
              <a:spcBef>
                <a:spcPts val="994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000" dirty="0">
                <a:latin typeface="TeXGyrePagella"/>
                <a:cs typeface="TeXGyrePagella"/>
              </a:rPr>
              <a:t>Planta </a:t>
            </a:r>
            <a:r>
              <a:rPr sz="2000" spc="-5" dirty="0">
                <a:latin typeface="TeXGyrePagella"/>
                <a:cs typeface="TeXGyrePagella"/>
              </a:rPr>
              <a:t>de</a:t>
            </a:r>
            <a:r>
              <a:rPr sz="2000" spc="-20" dirty="0">
                <a:latin typeface="TeXGyrePagella"/>
                <a:cs typeface="TeXGyrePagella"/>
              </a:rPr>
              <a:t> </a:t>
            </a:r>
            <a:r>
              <a:rPr sz="2000" spc="-5" dirty="0">
                <a:latin typeface="TeXGyrePagella"/>
                <a:cs typeface="TeXGyrePagella"/>
              </a:rPr>
              <a:t>biogás.</a:t>
            </a:r>
            <a:endParaRPr sz="2000" dirty="0">
              <a:latin typeface="TeXGyrePagella"/>
              <a:cs typeface="TeXGyrePagella"/>
            </a:endParaRPr>
          </a:p>
          <a:p>
            <a:pPr marL="533400" indent="-521334">
              <a:lnSpc>
                <a:spcPct val="100000"/>
              </a:lnSpc>
              <a:spcBef>
                <a:spcPts val="1010"/>
              </a:spcBef>
              <a:buAutoNum type="arabicPeriod"/>
              <a:tabLst>
                <a:tab pos="533400" algn="l"/>
                <a:tab pos="534035" algn="l"/>
              </a:tabLst>
            </a:pPr>
            <a:r>
              <a:rPr sz="2000" dirty="0">
                <a:latin typeface="TeXGyrePagella"/>
                <a:cs typeface="TeXGyrePagella"/>
              </a:rPr>
              <a:t>Planta </a:t>
            </a:r>
            <a:r>
              <a:rPr sz="2000" spc="-5" dirty="0">
                <a:latin typeface="TeXGyrePagella"/>
                <a:cs typeface="TeXGyrePagella"/>
              </a:rPr>
              <a:t>de generación de </a:t>
            </a:r>
            <a:r>
              <a:rPr sz="2000" dirty="0">
                <a:latin typeface="TeXGyrePagella"/>
                <a:cs typeface="TeXGyrePagella"/>
              </a:rPr>
              <a:t>energía</a:t>
            </a:r>
            <a:r>
              <a:rPr sz="2000" spc="-20" dirty="0">
                <a:latin typeface="TeXGyrePagella"/>
                <a:cs typeface="TeXGyrePagella"/>
              </a:rPr>
              <a:t> </a:t>
            </a:r>
            <a:r>
              <a:rPr sz="2000" dirty="0">
                <a:latin typeface="TeXGyrePagella"/>
                <a:cs typeface="TeXGyrePagella"/>
              </a:rPr>
              <a:t>eléctrica.</a:t>
            </a:r>
          </a:p>
          <a:p>
            <a:pPr marL="469900" indent="-457200">
              <a:lnSpc>
                <a:spcPct val="100000"/>
              </a:lnSpc>
              <a:spcBef>
                <a:spcPts val="100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000" dirty="0">
                <a:latin typeface="TeXGyrePagella"/>
                <a:cs typeface="TeXGyrePagella"/>
              </a:rPr>
              <a:t>Planta </a:t>
            </a:r>
            <a:r>
              <a:rPr sz="2000" spc="-5" dirty="0">
                <a:latin typeface="TeXGyrePagella"/>
                <a:cs typeface="TeXGyrePagella"/>
              </a:rPr>
              <a:t>de </a:t>
            </a:r>
            <a:r>
              <a:rPr sz="2000" dirty="0">
                <a:latin typeface="TeXGyrePagella"/>
                <a:cs typeface="TeXGyrePagella"/>
              </a:rPr>
              <a:t>fertilizantes</a:t>
            </a:r>
            <a:r>
              <a:rPr sz="2000" spc="-30" dirty="0">
                <a:latin typeface="TeXGyrePagella"/>
                <a:cs typeface="TeXGyrePagella"/>
              </a:rPr>
              <a:t> </a:t>
            </a:r>
            <a:r>
              <a:rPr sz="2000" spc="-5" dirty="0" smtClean="0">
                <a:latin typeface="TeXGyrePagella"/>
                <a:cs typeface="TeXGyrePagella"/>
              </a:rPr>
              <a:t>orgánicos.</a:t>
            </a:r>
            <a:endParaRPr lang="es-ES" sz="2000" dirty="0">
              <a:latin typeface="TeXGyrePagella"/>
              <a:cs typeface="TeXGyrePagella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469265" algn="l"/>
                <a:tab pos="469900" algn="l"/>
              </a:tabLst>
            </a:pPr>
            <a:endParaRPr lang="es-ES" sz="2000" dirty="0" smtClean="0">
              <a:latin typeface="TeXGyrePagella"/>
              <a:cs typeface="TeXGyrePagella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469265" algn="l"/>
                <a:tab pos="469900" algn="l"/>
              </a:tabLst>
            </a:pPr>
            <a:r>
              <a:rPr lang="es-ES" sz="2400" dirty="0" smtClean="0">
                <a:latin typeface="TeXGyrePagella"/>
                <a:cs typeface="TeXGyrePagella"/>
              </a:rPr>
              <a:t>L</a:t>
            </a:r>
            <a:r>
              <a:rPr sz="2400" dirty="0" smtClean="0">
                <a:latin typeface="TeXGyrePagella"/>
                <a:cs typeface="TeXGyrePagella"/>
              </a:rPr>
              <a:t>a</a:t>
            </a:r>
            <a:r>
              <a:rPr sz="2400" dirty="0">
                <a:latin typeface="TeXGyrePagella"/>
                <a:cs typeface="TeXGyrePagella"/>
              </a:rPr>
              <a:t>	</a:t>
            </a:r>
            <a:r>
              <a:rPr sz="2400" spc="-5" dirty="0" smtClean="0">
                <a:latin typeface="TeXGyrePagella"/>
                <a:cs typeface="TeXGyrePagella"/>
              </a:rPr>
              <a:t>urba</a:t>
            </a:r>
            <a:r>
              <a:rPr sz="2400" spc="-10" dirty="0" smtClean="0">
                <a:latin typeface="TeXGyrePagella"/>
                <a:cs typeface="TeXGyrePagella"/>
              </a:rPr>
              <a:t>n</a:t>
            </a:r>
            <a:r>
              <a:rPr sz="2400" dirty="0" smtClean="0">
                <a:latin typeface="TeXGyrePagella"/>
                <a:cs typeface="TeXGyrePagella"/>
              </a:rPr>
              <a:t>i</a:t>
            </a:r>
            <a:r>
              <a:rPr sz="2400" spc="5" dirty="0" smtClean="0">
                <a:latin typeface="TeXGyrePagella"/>
                <a:cs typeface="TeXGyrePagella"/>
              </a:rPr>
              <a:t>z</a:t>
            </a:r>
            <a:r>
              <a:rPr sz="2400" dirty="0" smtClean="0">
                <a:latin typeface="TeXGyrePagella"/>
                <a:cs typeface="TeXGyrePagella"/>
              </a:rPr>
              <a:t>ación</a:t>
            </a:r>
            <a:r>
              <a:rPr lang="es-ES" sz="2400" dirty="0" smtClean="0">
                <a:latin typeface="TeXGyrePagella"/>
                <a:cs typeface="TeXGyrePagella"/>
              </a:rPr>
              <a:t> </a:t>
            </a:r>
            <a:r>
              <a:rPr sz="2400" spc="-5" dirty="0" smtClean="0">
                <a:latin typeface="TeXGyrePagella"/>
                <a:cs typeface="TeXGyrePagella"/>
              </a:rPr>
              <a:t>de</a:t>
            </a:r>
            <a:r>
              <a:rPr sz="2400" dirty="0" smtClean="0">
                <a:latin typeface="TeXGyrePagella"/>
                <a:cs typeface="TeXGyrePagella"/>
              </a:rPr>
              <a:t>l</a:t>
            </a:r>
            <a:r>
              <a:rPr lang="es-ES" sz="2400" dirty="0">
                <a:latin typeface="TeXGyrePagella"/>
                <a:cs typeface="TeXGyrePagella"/>
              </a:rPr>
              <a:t> </a:t>
            </a:r>
            <a:r>
              <a:rPr sz="2400" dirty="0" smtClean="0">
                <a:latin typeface="TeXGyrePagella"/>
                <a:cs typeface="TeXGyrePagella"/>
              </a:rPr>
              <a:t>Polígo</a:t>
            </a:r>
            <a:r>
              <a:rPr sz="2400" spc="-20" dirty="0" smtClean="0">
                <a:latin typeface="TeXGyrePagella"/>
                <a:cs typeface="TeXGyrePagella"/>
              </a:rPr>
              <a:t>n</a:t>
            </a:r>
            <a:r>
              <a:rPr sz="2400" dirty="0" smtClean="0">
                <a:latin typeface="TeXGyrePagella"/>
                <a:cs typeface="TeXGyrePagella"/>
              </a:rPr>
              <a:t>o</a:t>
            </a:r>
            <a:r>
              <a:rPr lang="es-ES" sz="2400" dirty="0">
                <a:latin typeface="TeXGyrePagella"/>
                <a:cs typeface="TeXGyrePagella"/>
              </a:rPr>
              <a:t> </a:t>
            </a:r>
            <a:r>
              <a:rPr sz="2400" dirty="0" smtClean="0">
                <a:latin typeface="TeXGyrePagella"/>
                <a:cs typeface="TeXGyrePagella"/>
              </a:rPr>
              <a:t>In</a:t>
            </a:r>
            <a:r>
              <a:rPr sz="2400" spc="-20" dirty="0" smtClean="0">
                <a:latin typeface="TeXGyrePagella"/>
                <a:cs typeface="TeXGyrePagella"/>
              </a:rPr>
              <a:t>d</a:t>
            </a:r>
            <a:r>
              <a:rPr sz="2400" spc="-5" dirty="0" smtClean="0">
                <a:latin typeface="TeXGyrePagella"/>
                <a:cs typeface="TeXGyrePagella"/>
              </a:rPr>
              <a:t>ustr</a:t>
            </a:r>
            <a:r>
              <a:rPr sz="2400" spc="-10" dirty="0" smtClean="0">
                <a:latin typeface="TeXGyrePagella"/>
                <a:cs typeface="TeXGyrePagella"/>
              </a:rPr>
              <a:t>i</a:t>
            </a:r>
            <a:r>
              <a:rPr sz="2400" dirty="0" smtClean="0">
                <a:latin typeface="TeXGyrePagella"/>
                <a:cs typeface="TeXGyrePagella"/>
              </a:rPr>
              <a:t>al</a:t>
            </a:r>
            <a:r>
              <a:rPr sz="2400" dirty="0">
                <a:latin typeface="TeXGyrePagella"/>
                <a:cs typeface="TeXGyrePagella"/>
              </a:rPr>
              <a:t>	</a:t>
            </a:r>
            <a:r>
              <a:rPr sz="2400" dirty="0" smtClean="0">
                <a:latin typeface="TeXGyrePagella"/>
                <a:cs typeface="TeXGyrePagella"/>
              </a:rPr>
              <a:t>es</a:t>
            </a:r>
            <a:r>
              <a:rPr lang="es-ES" sz="2400" dirty="0" smtClean="0">
                <a:latin typeface="TeXGyrePagella"/>
                <a:cs typeface="TeXGyrePagella"/>
              </a:rPr>
              <a:t> </a:t>
            </a:r>
            <a:r>
              <a:rPr sz="2400" spc="-5" dirty="0" smtClean="0">
                <a:latin typeface="TeXGyrePagella"/>
                <a:cs typeface="TeXGyrePagella"/>
              </a:rPr>
              <a:t>d</a:t>
            </a:r>
            <a:r>
              <a:rPr sz="2400" dirty="0" smtClean="0">
                <a:latin typeface="TeXGyrePagella"/>
                <a:cs typeface="TeXGyrePagella"/>
              </a:rPr>
              <a:t>e</a:t>
            </a:r>
            <a:r>
              <a:rPr lang="es-ES" sz="2400" dirty="0">
                <a:latin typeface="TeXGyrePagella"/>
                <a:cs typeface="TeXGyrePagella"/>
              </a:rPr>
              <a:t> </a:t>
            </a:r>
            <a:r>
              <a:rPr sz="2400" spc="-5" dirty="0" smtClean="0">
                <a:latin typeface="TeXGyrePagella"/>
                <a:cs typeface="TeXGyrePagella"/>
              </a:rPr>
              <a:t>un</a:t>
            </a:r>
            <a:r>
              <a:rPr sz="2400" dirty="0" smtClean="0">
                <a:latin typeface="TeXGyrePagella"/>
                <a:cs typeface="TeXGyrePagella"/>
              </a:rPr>
              <a:t>a</a:t>
            </a:r>
            <a:r>
              <a:rPr lang="es-ES" sz="2400" dirty="0">
                <a:latin typeface="TeXGyrePagella"/>
                <a:cs typeface="TeXGyrePagella"/>
              </a:rPr>
              <a:t> </a:t>
            </a:r>
            <a:r>
              <a:rPr sz="2400" dirty="0" smtClean="0">
                <a:latin typeface="TeXGyrePagella"/>
                <a:cs typeface="TeXGyrePagella"/>
              </a:rPr>
              <a:t>extension</a:t>
            </a:r>
            <a:r>
              <a:rPr lang="es-ES" sz="2400" dirty="0" smtClean="0">
                <a:latin typeface="TeXGyrePagella"/>
                <a:cs typeface="TeXGyrePagella"/>
              </a:rPr>
              <a:t> </a:t>
            </a:r>
            <a:r>
              <a:rPr sz="2400" spc="-5" dirty="0" smtClean="0">
                <a:latin typeface="TeXGyrePagella"/>
                <a:cs typeface="TeXGyrePagella"/>
              </a:rPr>
              <a:t>d</a:t>
            </a:r>
            <a:r>
              <a:rPr sz="2400" dirty="0" smtClean="0">
                <a:latin typeface="TeXGyrePagella"/>
                <a:cs typeface="TeXGyrePagella"/>
              </a:rPr>
              <a:t>e</a:t>
            </a:r>
            <a:r>
              <a:rPr lang="es-ES" sz="2400" dirty="0">
                <a:latin typeface="TeXGyrePagella"/>
                <a:cs typeface="TeXGyrePagella"/>
              </a:rPr>
              <a:t> </a:t>
            </a:r>
            <a:r>
              <a:rPr lang="es-ES" sz="2400" dirty="0" smtClean="0">
                <a:latin typeface="TeXGyrePagella"/>
                <a:cs typeface="TeXGyrePagella"/>
              </a:rPr>
              <a:t>15-</a:t>
            </a:r>
            <a:r>
              <a:rPr sz="2400" spc="-10" dirty="0" smtClean="0">
                <a:latin typeface="TeXGyrePagella"/>
                <a:cs typeface="TeXGyrePagella"/>
              </a:rPr>
              <a:t>20</a:t>
            </a:r>
            <a:r>
              <a:rPr lang="es-ES" sz="2400" dirty="0">
                <a:latin typeface="TeXGyrePagella"/>
                <a:cs typeface="TeXGyrePagella"/>
              </a:rPr>
              <a:t> </a:t>
            </a:r>
            <a:r>
              <a:rPr sz="2400" dirty="0" smtClean="0">
                <a:latin typeface="TeXGyrePagella"/>
                <a:cs typeface="TeXGyrePagella"/>
              </a:rPr>
              <a:t>hectáreas</a:t>
            </a:r>
            <a:r>
              <a:rPr sz="2400" dirty="0">
                <a:latin typeface="TeXGyrePagella"/>
                <a:cs typeface="TeXGyrePagella"/>
              </a:rPr>
              <a:t>.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909050" y="38100"/>
            <a:ext cx="7801609" cy="660400"/>
            <a:chOff x="3909050" y="38100"/>
            <a:chExt cx="7801609" cy="660400"/>
          </a:xfrm>
        </p:grpSpPr>
        <p:sp>
          <p:nvSpPr>
            <p:cNvPr id="4" name="object 4"/>
            <p:cNvSpPr/>
            <p:nvPr/>
          </p:nvSpPr>
          <p:spPr>
            <a:xfrm>
              <a:off x="5574791" y="38100"/>
              <a:ext cx="449579" cy="44805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909050" y="609277"/>
              <a:ext cx="7801391" cy="8884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943349" y="636269"/>
              <a:ext cx="7743825" cy="0"/>
            </a:xfrm>
            <a:custGeom>
              <a:avLst/>
              <a:gdLst/>
              <a:ahLst/>
              <a:cxnLst/>
              <a:rect l="l" t="t" r="r" b="b"/>
              <a:pathLst>
                <a:path w="7743825">
                  <a:moveTo>
                    <a:pt x="0" y="0"/>
                  </a:moveTo>
                  <a:lnTo>
                    <a:pt x="7743317" y="0"/>
                  </a:lnTo>
                </a:path>
              </a:pathLst>
            </a:custGeom>
            <a:ln w="25908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09050" y="496501"/>
              <a:ext cx="7801391" cy="8884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930650" y="296417"/>
            <a:ext cx="77692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80920" algn="l"/>
                <a:tab pos="7755890" algn="l"/>
              </a:tabLst>
            </a:pPr>
            <a:r>
              <a:rPr sz="1200" b="1" u="heavy" dirty="0">
                <a:solidFill>
                  <a:srgbClr val="0E233D"/>
                </a:solidFill>
                <a:uFill>
                  <a:solidFill>
                    <a:srgbClr val="6FAC46"/>
                  </a:solidFill>
                </a:uFill>
                <a:latin typeface="TeXGyrePagella"/>
                <a:cs typeface="TeXGyrePagella"/>
              </a:rPr>
              <a:t> 	PR </a:t>
            </a:r>
            <a:r>
              <a:rPr sz="1200" b="1" u="heavy" spc="-5" dirty="0">
                <a:solidFill>
                  <a:srgbClr val="0E233D"/>
                </a:solidFill>
                <a:uFill>
                  <a:solidFill>
                    <a:srgbClr val="6FAC46"/>
                  </a:solidFill>
                </a:uFill>
                <a:latin typeface="TeXGyrePagella"/>
                <a:cs typeface="TeXGyrePagella"/>
              </a:rPr>
              <a:t>INTERNACIONAL S.A. </a:t>
            </a:r>
            <a:r>
              <a:rPr sz="1200" b="1" u="heavy" dirty="0">
                <a:solidFill>
                  <a:srgbClr val="0E233D"/>
                </a:solidFill>
                <a:uFill>
                  <a:solidFill>
                    <a:srgbClr val="6FAC46"/>
                  </a:solidFill>
                </a:uFill>
                <a:latin typeface="TeXGyrePagella"/>
                <a:cs typeface="TeXGyrePagella"/>
              </a:rPr>
              <a:t>- </a:t>
            </a:r>
            <a:r>
              <a:rPr sz="1200" b="1" u="heavy" spc="-5" dirty="0">
                <a:solidFill>
                  <a:srgbClr val="0E233D"/>
                </a:solidFill>
                <a:uFill>
                  <a:solidFill>
                    <a:srgbClr val="6FAC46"/>
                  </a:solidFill>
                </a:uFill>
                <a:latin typeface="TeXGyrePagella"/>
                <a:cs typeface="TeXGyrePagella"/>
              </a:rPr>
              <a:t>BUSINESS</a:t>
            </a:r>
            <a:r>
              <a:rPr sz="1200" b="1" u="heavy" spc="35" dirty="0">
                <a:solidFill>
                  <a:srgbClr val="0E233D"/>
                </a:solidFill>
                <a:uFill>
                  <a:solidFill>
                    <a:srgbClr val="6FAC46"/>
                  </a:solidFill>
                </a:uFill>
                <a:latin typeface="TeXGyrePagella"/>
                <a:cs typeface="TeXGyrePagella"/>
              </a:rPr>
              <a:t> </a:t>
            </a:r>
            <a:r>
              <a:rPr sz="1200" b="1" u="heavy" spc="-5" dirty="0">
                <a:solidFill>
                  <a:srgbClr val="0E233D"/>
                </a:solidFill>
                <a:uFill>
                  <a:solidFill>
                    <a:srgbClr val="6FAC46"/>
                  </a:solidFill>
                </a:uFill>
                <a:latin typeface="TeXGyrePagella"/>
                <a:cs typeface="TeXGyrePagella"/>
              </a:rPr>
              <a:t>PLAN	</a:t>
            </a:r>
            <a:endParaRPr sz="1200">
              <a:latin typeface="TeXGyrePagella"/>
              <a:cs typeface="TeXGyrePagell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27621" y="668528"/>
            <a:ext cx="22917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E233D"/>
                </a:solidFill>
                <a:latin typeface="TeXGyrePagella"/>
                <a:cs typeface="TeXGyrePagella"/>
              </a:rPr>
              <a:t>Economía Circular </a:t>
            </a:r>
            <a:r>
              <a:rPr sz="1200" b="1" dirty="0">
                <a:solidFill>
                  <a:srgbClr val="0E233D"/>
                </a:solidFill>
                <a:latin typeface="TeXGyrePagella"/>
                <a:cs typeface="TeXGyrePagella"/>
              </a:rPr>
              <a:t>a </a:t>
            </a:r>
            <a:r>
              <a:rPr sz="1200" b="1" spc="-5" dirty="0">
                <a:solidFill>
                  <a:srgbClr val="0E233D"/>
                </a:solidFill>
                <a:latin typeface="TeXGyrePagella"/>
                <a:cs typeface="TeXGyrePagella"/>
              </a:rPr>
              <a:t>Gran</a:t>
            </a:r>
            <a:r>
              <a:rPr sz="1200" b="1" spc="-30" dirty="0">
                <a:solidFill>
                  <a:srgbClr val="0E233D"/>
                </a:solidFill>
                <a:latin typeface="TeXGyrePagella"/>
                <a:cs typeface="TeXGyrePagella"/>
              </a:rPr>
              <a:t> </a:t>
            </a:r>
            <a:r>
              <a:rPr sz="1200" b="1" spc="-5" dirty="0">
                <a:solidFill>
                  <a:srgbClr val="0E233D"/>
                </a:solidFill>
                <a:latin typeface="TeXGyrePagella"/>
                <a:cs typeface="TeXGyrePagella"/>
              </a:rPr>
              <a:t>Escala</a:t>
            </a:r>
            <a:endParaRPr sz="1200">
              <a:latin typeface="TeXGyrePagella"/>
              <a:cs typeface="TeXGyrePagell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38759" y="217805"/>
            <a:ext cx="26085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512570">
              <a:spcBef>
                <a:spcPts val="100"/>
              </a:spcBef>
              <a:tabLst>
                <a:tab pos="927100" algn="l"/>
              </a:tabLst>
            </a:pPr>
            <a:r>
              <a:rPr lang="es-ES" sz="2400" b="0" spc="10" dirty="0"/>
              <a:t>COMPONENTES</a:t>
            </a:r>
            <a:endParaRPr sz="2400" b="0" spc="10" dirty="0"/>
          </a:p>
        </p:txBody>
      </p:sp>
      <p:sp>
        <p:nvSpPr>
          <p:cNvPr id="12" name="object 12"/>
          <p:cNvSpPr/>
          <p:nvPr/>
        </p:nvSpPr>
        <p:spPr>
          <a:xfrm>
            <a:off x="8225028" y="3581400"/>
            <a:ext cx="2619755" cy="17559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88567" y="936345"/>
            <a:ext cx="10721874" cy="433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2000" dirty="0">
                <a:latin typeface="TeXGyrePagella"/>
                <a:cs typeface="TeXGyrePagella"/>
              </a:rPr>
              <a:t>Los </a:t>
            </a:r>
            <a:r>
              <a:rPr sz="2000" spc="-5" dirty="0">
                <a:latin typeface="TeXGyrePagella"/>
                <a:cs typeface="TeXGyrePagella"/>
              </a:rPr>
              <a:t>acuerdos firmados con </a:t>
            </a:r>
            <a:r>
              <a:rPr sz="2000" dirty="0">
                <a:latin typeface="TeXGyrePagella"/>
                <a:cs typeface="TeXGyrePagella"/>
              </a:rPr>
              <a:t>empresas </a:t>
            </a:r>
            <a:r>
              <a:rPr sz="2000" spc="-5" dirty="0" smtClean="0">
                <a:latin typeface="TeXGyrePagella"/>
                <a:cs typeface="TeXGyrePagella"/>
              </a:rPr>
              <a:t>públicas, </a:t>
            </a:r>
            <a:r>
              <a:rPr sz="2000" spc="-5" dirty="0">
                <a:latin typeface="TeXGyrePagella"/>
                <a:cs typeface="TeXGyrePagella"/>
              </a:rPr>
              <a:t>que </a:t>
            </a:r>
            <a:r>
              <a:rPr lang="es-ES" sz="2000" spc="-5" dirty="0" smtClean="0">
                <a:latin typeface="TeXGyrePagella"/>
                <a:cs typeface="TeXGyrePagella"/>
              </a:rPr>
              <a:t>gestionan</a:t>
            </a:r>
            <a:r>
              <a:rPr sz="2000" spc="-5" dirty="0" smtClean="0">
                <a:latin typeface="TeXGyrePagella"/>
                <a:cs typeface="TeXGyrePagella"/>
              </a:rPr>
              <a:t> </a:t>
            </a:r>
            <a:r>
              <a:rPr sz="2000" dirty="0">
                <a:latin typeface="TeXGyrePagella"/>
                <a:cs typeface="TeXGyrePagella"/>
              </a:rPr>
              <a:t>residuos sólidos </a:t>
            </a:r>
            <a:r>
              <a:rPr sz="2000" spc="-5" dirty="0">
                <a:latin typeface="TeXGyrePagella"/>
                <a:cs typeface="TeXGyrePagella"/>
              </a:rPr>
              <a:t>urbanos, </a:t>
            </a:r>
            <a:r>
              <a:rPr sz="2000" dirty="0">
                <a:latin typeface="TeXGyrePagella"/>
                <a:cs typeface="TeXGyrePagella"/>
              </a:rPr>
              <a:t>se establecen </a:t>
            </a:r>
            <a:r>
              <a:rPr sz="2000" spc="-5" dirty="0">
                <a:latin typeface="TeXGyrePagella"/>
                <a:cs typeface="TeXGyrePagella"/>
              </a:rPr>
              <a:t>como una condición  previa para </a:t>
            </a:r>
            <a:r>
              <a:rPr sz="2000" dirty="0">
                <a:latin typeface="TeXGyrePagella"/>
                <a:cs typeface="TeXGyrePagella"/>
              </a:rPr>
              <a:t>el éxito </a:t>
            </a:r>
            <a:r>
              <a:rPr sz="2000" spc="-5" dirty="0">
                <a:latin typeface="TeXGyrePagella"/>
                <a:cs typeface="TeXGyrePagella"/>
              </a:rPr>
              <a:t>del proyecto, la garantía del suministro por </a:t>
            </a:r>
            <a:r>
              <a:rPr sz="2000" dirty="0">
                <a:latin typeface="TeXGyrePagella"/>
                <a:cs typeface="TeXGyrePagella"/>
              </a:rPr>
              <a:t>un </a:t>
            </a:r>
            <a:r>
              <a:rPr sz="2000" spc="-5" dirty="0">
                <a:latin typeface="TeXGyrePagella"/>
                <a:cs typeface="TeXGyrePagella"/>
              </a:rPr>
              <a:t>período no menor  </a:t>
            </a:r>
            <a:r>
              <a:rPr sz="2000" dirty="0">
                <a:latin typeface="TeXGyrePagella"/>
                <a:cs typeface="TeXGyrePagella"/>
              </a:rPr>
              <a:t>a 30</a:t>
            </a:r>
            <a:r>
              <a:rPr sz="2000" spc="-30" dirty="0">
                <a:latin typeface="TeXGyrePagella"/>
                <a:cs typeface="TeXGyrePagella"/>
              </a:rPr>
              <a:t> </a:t>
            </a:r>
            <a:r>
              <a:rPr sz="2000" dirty="0">
                <a:latin typeface="TeXGyrePagella"/>
                <a:cs typeface="TeXGyrePagella"/>
              </a:rPr>
              <a:t>años</a:t>
            </a:r>
            <a:r>
              <a:rPr sz="2000" dirty="0" smtClean="0">
                <a:latin typeface="TeXGyrePagella"/>
                <a:cs typeface="TeXGyrePagella"/>
              </a:rPr>
              <a:t>.</a:t>
            </a:r>
            <a:endParaRPr lang="es-ES" sz="2000" dirty="0" smtClean="0">
              <a:latin typeface="TeXGyrePagella"/>
              <a:cs typeface="TeXGyrePagella"/>
            </a:endParaRPr>
          </a:p>
          <a:p>
            <a:pPr marL="355600" marR="5080" indent="-342900" algn="just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TeXGyrePagella"/>
                <a:cs typeface="TeXGyrePagella"/>
              </a:rPr>
              <a:t>El financiamiento total del presupuesto requerido lo cubre la Compañía.</a:t>
            </a:r>
          </a:p>
          <a:p>
            <a:pPr marL="355600" marR="5080" indent="-342900" algn="just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TeXGyrePagella"/>
                <a:cs typeface="TeXGyrePagella"/>
              </a:rPr>
              <a:t>Las EPs operadoras del servicio, garantizan mediante comodato por 30 años, el predio de 15 a 20 has.</a:t>
            </a:r>
          </a:p>
          <a:p>
            <a:pPr marL="355600" marR="5080" indent="-342900" algn="just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TeXGyrePagella"/>
                <a:cs typeface="TeXGyrePagella"/>
              </a:rPr>
              <a:t>Las instalaciones, sistemas, infraestructura y obras construidas, en pleno funcionamiento, al finiquitar el comodato, pasan a uso y dominio de las EPs, propietarias del predio.</a:t>
            </a:r>
            <a:endParaRPr sz="2000" dirty="0">
              <a:latin typeface="TeXGyrePagella"/>
              <a:cs typeface="TeXGyrePagella"/>
            </a:endParaRPr>
          </a:p>
          <a:p>
            <a:pPr marL="12700" marR="6985" algn="just">
              <a:lnSpc>
                <a:spcPct val="150000"/>
              </a:lnSpc>
              <a:spcBef>
                <a:spcPts val="1000"/>
              </a:spcBef>
            </a:pPr>
            <a:endParaRPr sz="2000" dirty="0">
              <a:latin typeface="TeXGyrePagella"/>
              <a:cs typeface="TeXGyrePagell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923287" y="4653915"/>
            <a:ext cx="3862704" cy="2508885"/>
            <a:chOff x="1923287" y="4349496"/>
            <a:chExt cx="3862704" cy="2508885"/>
          </a:xfrm>
        </p:grpSpPr>
        <p:sp>
          <p:nvSpPr>
            <p:cNvPr id="4" name="object 4"/>
            <p:cNvSpPr/>
            <p:nvPr/>
          </p:nvSpPr>
          <p:spPr>
            <a:xfrm>
              <a:off x="1923287" y="6504454"/>
              <a:ext cx="3862579" cy="3535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33955" y="4349496"/>
              <a:ext cx="3843528" cy="21610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39064" y="29336"/>
            <a:ext cx="24631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27100" algn="l"/>
              </a:tabLst>
            </a:pPr>
            <a:r>
              <a:rPr lang="es-ES" sz="2400" b="0" spc="10" dirty="0" smtClean="0"/>
              <a:t>CONDICIÓNES</a:t>
            </a:r>
            <a:endParaRPr sz="2400" dirty="0">
              <a:latin typeface="TeXGyrePagella"/>
              <a:cs typeface="TeXGyrePagell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909050" y="38100"/>
            <a:ext cx="7801609" cy="660400"/>
            <a:chOff x="3909050" y="38100"/>
            <a:chExt cx="7801609" cy="660400"/>
          </a:xfrm>
        </p:grpSpPr>
        <p:sp>
          <p:nvSpPr>
            <p:cNvPr id="11" name="object 11"/>
            <p:cNvSpPr/>
            <p:nvPr/>
          </p:nvSpPr>
          <p:spPr>
            <a:xfrm>
              <a:off x="5574791" y="38100"/>
              <a:ext cx="449579" cy="44805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909050" y="609277"/>
              <a:ext cx="7801391" cy="8884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943349" y="636269"/>
              <a:ext cx="7743825" cy="0"/>
            </a:xfrm>
            <a:custGeom>
              <a:avLst/>
              <a:gdLst/>
              <a:ahLst/>
              <a:cxnLst/>
              <a:rect l="l" t="t" r="r" b="b"/>
              <a:pathLst>
                <a:path w="7743825">
                  <a:moveTo>
                    <a:pt x="0" y="0"/>
                  </a:moveTo>
                  <a:lnTo>
                    <a:pt x="7743317" y="0"/>
                  </a:lnTo>
                </a:path>
              </a:pathLst>
            </a:custGeom>
            <a:ln w="25908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909050" y="496501"/>
              <a:ext cx="7801391" cy="8884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943349" y="523494"/>
              <a:ext cx="7743825" cy="0"/>
            </a:xfrm>
            <a:custGeom>
              <a:avLst/>
              <a:gdLst/>
              <a:ahLst/>
              <a:cxnLst/>
              <a:rect l="l" t="t" r="r" b="b"/>
              <a:pathLst>
                <a:path w="7743825">
                  <a:moveTo>
                    <a:pt x="0" y="0"/>
                  </a:moveTo>
                  <a:lnTo>
                    <a:pt x="7743317" y="0"/>
                  </a:lnTo>
                </a:path>
              </a:pathLst>
            </a:custGeom>
            <a:ln w="25908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199378" y="296417"/>
            <a:ext cx="33439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E233D"/>
                </a:solidFill>
                <a:latin typeface="TeXGyrePagella"/>
                <a:cs typeface="TeXGyrePagella"/>
              </a:rPr>
              <a:t>PR </a:t>
            </a:r>
            <a:r>
              <a:rPr sz="1200" b="1" spc="-5" dirty="0">
                <a:solidFill>
                  <a:srgbClr val="0E233D"/>
                </a:solidFill>
                <a:latin typeface="TeXGyrePagella"/>
                <a:cs typeface="TeXGyrePagella"/>
              </a:rPr>
              <a:t>INTERNACIONAL S.A. </a:t>
            </a:r>
            <a:r>
              <a:rPr sz="1200" b="1" dirty="0">
                <a:solidFill>
                  <a:srgbClr val="0E233D"/>
                </a:solidFill>
                <a:latin typeface="TeXGyrePagella"/>
                <a:cs typeface="TeXGyrePagella"/>
              </a:rPr>
              <a:t>- </a:t>
            </a:r>
            <a:r>
              <a:rPr sz="1200" b="1" spc="-5" dirty="0">
                <a:solidFill>
                  <a:srgbClr val="0E233D"/>
                </a:solidFill>
                <a:latin typeface="TeXGyrePagella"/>
                <a:cs typeface="TeXGyrePagella"/>
              </a:rPr>
              <a:t>BUSINESS</a:t>
            </a:r>
            <a:r>
              <a:rPr sz="1200" b="1" spc="35" dirty="0">
                <a:solidFill>
                  <a:srgbClr val="0E233D"/>
                </a:solidFill>
                <a:latin typeface="TeXGyrePagella"/>
                <a:cs typeface="TeXGyrePagella"/>
              </a:rPr>
              <a:t> </a:t>
            </a:r>
            <a:r>
              <a:rPr sz="1200" b="1" spc="-5" dirty="0">
                <a:solidFill>
                  <a:srgbClr val="0E233D"/>
                </a:solidFill>
                <a:latin typeface="TeXGyrePagella"/>
                <a:cs typeface="TeXGyrePagella"/>
              </a:rPr>
              <a:t>PLAN</a:t>
            </a:r>
            <a:endParaRPr sz="1200">
              <a:latin typeface="TeXGyrePagella"/>
              <a:cs typeface="TeXGyrePagell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629400" y="698124"/>
            <a:ext cx="241852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E233D"/>
                </a:solidFill>
                <a:latin typeface="TeXGyrePagella"/>
                <a:cs typeface="TeXGyrePagella"/>
              </a:rPr>
              <a:t>Economía Circular </a:t>
            </a:r>
            <a:r>
              <a:rPr sz="1200" b="1" dirty="0">
                <a:solidFill>
                  <a:srgbClr val="0E233D"/>
                </a:solidFill>
                <a:latin typeface="TeXGyrePagella"/>
                <a:cs typeface="TeXGyrePagella"/>
              </a:rPr>
              <a:t>a </a:t>
            </a:r>
            <a:r>
              <a:rPr sz="1200" b="1" spc="-5" dirty="0">
                <a:solidFill>
                  <a:srgbClr val="0E233D"/>
                </a:solidFill>
                <a:latin typeface="TeXGyrePagella"/>
                <a:cs typeface="TeXGyrePagella"/>
              </a:rPr>
              <a:t>Gran</a:t>
            </a:r>
            <a:r>
              <a:rPr sz="1200" b="1" spc="-30" dirty="0">
                <a:solidFill>
                  <a:srgbClr val="0E233D"/>
                </a:solidFill>
                <a:latin typeface="TeXGyrePagella"/>
                <a:cs typeface="TeXGyrePagella"/>
              </a:rPr>
              <a:t> </a:t>
            </a:r>
            <a:r>
              <a:rPr sz="1200" b="1" spc="-5" dirty="0">
                <a:solidFill>
                  <a:srgbClr val="0E233D"/>
                </a:solidFill>
                <a:latin typeface="TeXGyrePagella"/>
                <a:cs typeface="TeXGyrePagella"/>
              </a:rPr>
              <a:t>Escala</a:t>
            </a:r>
            <a:endParaRPr sz="1200" dirty="0">
              <a:latin typeface="TeXGyrePagella"/>
              <a:cs typeface="TeXGyrePagella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6600" y="4713107"/>
            <a:ext cx="4296515" cy="26782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5836" y="928878"/>
            <a:ext cx="58178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eXGyreAdventor"/>
                <a:cs typeface="TeXGyreAdventor"/>
              </a:rPr>
              <a:t>COMPOSICIÓN DE LOS RESIDUOS SÓLIDOS</a:t>
            </a:r>
            <a:r>
              <a:rPr sz="1800" b="1" spc="-190" dirty="0">
                <a:latin typeface="TeXGyreAdventor"/>
                <a:cs typeface="TeXGyreAdventor"/>
              </a:rPr>
              <a:t> </a:t>
            </a:r>
            <a:r>
              <a:rPr sz="1800" b="1" spc="-5" dirty="0">
                <a:latin typeface="TeXGyreAdventor"/>
                <a:cs typeface="TeXGyreAdventor"/>
              </a:rPr>
              <a:t>URBANOS:</a:t>
            </a:r>
            <a:endParaRPr sz="1800">
              <a:latin typeface="TeXGyreAdventor"/>
              <a:cs typeface="TeXGyreAdventor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5595" y="3758565"/>
            <a:ext cx="417830" cy="39306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34925">
              <a:lnSpc>
                <a:spcPct val="100800"/>
              </a:lnSpc>
              <a:spcBef>
                <a:spcPts val="85"/>
              </a:spcBef>
            </a:pPr>
            <a:r>
              <a:rPr sz="1200" b="1" spc="-5" dirty="0">
                <a:latin typeface="Arial"/>
                <a:cs typeface="Arial"/>
              </a:rPr>
              <a:t>RSU  100%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96160" y="3086227"/>
            <a:ext cx="20421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FRACCIÓN </a:t>
            </a:r>
            <a:r>
              <a:rPr sz="1200" b="1" spc="-5" dirty="0">
                <a:latin typeface="Arial"/>
                <a:cs typeface="Arial"/>
              </a:rPr>
              <a:t>ORGÁNICA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50%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73554" y="3844290"/>
            <a:ext cx="24777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latin typeface="Arial"/>
                <a:cs typeface="Arial"/>
              </a:rPr>
              <a:t>MATERIALES </a:t>
            </a:r>
            <a:r>
              <a:rPr sz="1200" b="1" spc="-5" dirty="0">
                <a:latin typeface="Arial"/>
                <a:cs typeface="Arial"/>
              </a:rPr>
              <a:t>RECICLABLES</a:t>
            </a:r>
            <a:r>
              <a:rPr sz="1200" b="1" spc="7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25%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23845" y="4610861"/>
            <a:ext cx="9169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OTROS</a:t>
            </a:r>
            <a:r>
              <a:rPr sz="1200" b="1" spc="-7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25%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30580" y="3128772"/>
            <a:ext cx="1224280" cy="598805"/>
            <a:chOff x="830580" y="3128772"/>
            <a:chExt cx="1224280" cy="598805"/>
          </a:xfrm>
        </p:grpSpPr>
        <p:sp>
          <p:nvSpPr>
            <p:cNvPr id="8" name="object 8"/>
            <p:cNvSpPr/>
            <p:nvPr/>
          </p:nvSpPr>
          <p:spPr>
            <a:xfrm>
              <a:off x="842772" y="3140964"/>
              <a:ext cx="1198245" cy="572770"/>
            </a:xfrm>
            <a:custGeom>
              <a:avLst/>
              <a:gdLst/>
              <a:ahLst/>
              <a:cxnLst/>
              <a:rect l="l" t="t" r="r" b="b"/>
              <a:pathLst>
                <a:path w="1198245" h="572770">
                  <a:moveTo>
                    <a:pt x="1073404" y="0"/>
                  </a:moveTo>
                  <a:lnTo>
                    <a:pt x="1091819" y="43814"/>
                  </a:lnTo>
                  <a:lnTo>
                    <a:pt x="0" y="484124"/>
                  </a:lnTo>
                  <a:lnTo>
                    <a:pt x="35547" y="572388"/>
                  </a:lnTo>
                  <a:lnTo>
                    <a:pt x="1127379" y="132587"/>
                  </a:lnTo>
                  <a:lnTo>
                    <a:pt x="1163573" y="132587"/>
                  </a:lnTo>
                  <a:lnTo>
                    <a:pt x="1197864" y="52705"/>
                  </a:lnTo>
                  <a:lnTo>
                    <a:pt x="1073404" y="0"/>
                  </a:lnTo>
                  <a:close/>
                </a:path>
                <a:path w="1198245" h="572770">
                  <a:moveTo>
                    <a:pt x="1163573" y="132587"/>
                  </a:moveTo>
                  <a:lnTo>
                    <a:pt x="1127379" y="132587"/>
                  </a:lnTo>
                  <a:lnTo>
                    <a:pt x="1145159" y="177037"/>
                  </a:lnTo>
                  <a:lnTo>
                    <a:pt x="1163573" y="13258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43534" y="3141726"/>
              <a:ext cx="1198245" cy="572770"/>
            </a:xfrm>
            <a:custGeom>
              <a:avLst/>
              <a:gdLst/>
              <a:ahLst/>
              <a:cxnLst/>
              <a:rect l="l" t="t" r="r" b="b"/>
              <a:pathLst>
                <a:path w="1198245" h="572770">
                  <a:moveTo>
                    <a:pt x="1073404" y="0"/>
                  </a:moveTo>
                  <a:lnTo>
                    <a:pt x="1091818" y="43814"/>
                  </a:lnTo>
                  <a:lnTo>
                    <a:pt x="0" y="484124"/>
                  </a:lnTo>
                  <a:lnTo>
                    <a:pt x="35547" y="572388"/>
                  </a:lnTo>
                  <a:lnTo>
                    <a:pt x="1127379" y="132587"/>
                  </a:lnTo>
                  <a:lnTo>
                    <a:pt x="1145159" y="177037"/>
                  </a:lnTo>
                  <a:lnTo>
                    <a:pt x="1197864" y="52704"/>
                  </a:lnTo>
                  <a:lnTo>
                    <a:pt x="10734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43534" y="3141726"/>
              <a:ext cx="1198245" cy="572770"/>
            </a:xfrm>
            <a:custGeom>
              <a:avLst/>
              <a:gdLst/>
              <a:ahLst/>
              <a:cxnLst/>
              <a:rect l="l" t="t" r="r" b="b"/>
              <a:pathLst>
                <a:path w="1198245" h="572770">
                  <a:moveTo>
                    <a:pt x="0" y="484124"/>
                  </a:moveTo>
                  <a:lnTo>
                    <a:pt x="1091818" y="43814"/>
                  </a:lnTo>
                  <a:lnTo>
                    <a:pt x="1073404" y="0"/>
                  </a:lnTo>
                  <a:lnTo>
                    <a:pt x="1197864" y="52704"/>
                  </a:lnTo>
                  <a:lnTo>
                    <a:pt x="1145159" y="177037"/>
                  </a:lnTo>
                  <a:lnTo>
                    <a:pt x="1127379" y="132587"/>
                  </a:lnTo>
                  <a:lnTo>
                    <a:pt x="35547" y="572388"/>
                  </a:lnTo>
                  <a:lnTo>
                    <a:pt x="0" y="484124"/>
                  </a:lnTo>
                  <a:close/>
                </a:path>
              </a:pathLst>
            </a:custGeom>
            <a:ln w="25908">
              <a:solidFill>
                <a:srgbClr val="1737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810768" y="3857244"/>
            <a:ext cx="1297940" cy="215900"/>
            <a:chOff x="810768" y="3857244"/>
            <a:chExt cx="1297940" cy="215900"/>
          </a:xfrm>
        </p:grpSpPr>
        <p:sp>
          <p:nvSpPr>
            <p:cNvPr id="12" name="object 12"/>
            <p:cNvSpPr/>
            <p:nvPr/>
          </p:nvSpPr>
          <p:spPr>
            <a:xfrm>
              <a:off x="822960" y="3869436"/>
              <a:ext cx="1271905" cy="189865"/>
            </a:xfrm>
            <a:custGeom>
              <a:avLst/>
              <a:gdLst/>
              <a:ahLst/>
              <a:cxnLst/>
              <a:rect l="l" t="t" r="r" b="b"/>
              <a:pathLst>
                <a:path w="1271905" h="189864">
                  <a:moveTo>
                    <a:pt x="1176020" y="0"/>
                  </a:moveTo>
                  <a:lnTo>
                    <a:pt x="1176020" y="47497"/>
                  </a:lnTo>
                  <a:lnTo>
                    <a:pt x="0" y="47497"/>
                  </a:lnTo>
                  <a:lnTo>
                    <a:pt x="0" y="142366"/>
                  </a:lnTo>
                  <a:lnTo>
                    <a:pt x="1176020" y="142366"/>
                  </a:lnTo>
                  <a:lnTo>
                    <a:pt x="1176020" y="189864"/>
                  </a:lnTo>
                  <a:lnTo>
                    <a:pt x="1271905" y="94995"/>
                  </a:lnTo>
                  <a:lnTo>
                    <a:pt x="1176020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23722" y="3870198"/>
              <a:ext cx="1271905" cy="189865"/>
            </a:xfrm>
            <a:custGeom>
              <a:avLst/>
              <a:gdLst/>
              <a:ahLst/>
              <a:cxnLst/>
              <a:rect l="l" t="t" r="r" b="b"/>
              <a:pathLst>
                <a:path w="1271905" h="189864">
                  <a:moveTo>
                    <a:pt x="1176020" y="0"/>
                  </a:moveTo>
                  <a:lnTo>
                    <a:pt x="1176020" y="47497"/>
                  </a:lnTo>
                  <a:lnTo>
                    <a:pt x="0" y="47497"/>
                  </a:lnTo>
                  <a:lnTo>
                    <a:pt x="0" y="142366"/>
                  </a:lnTo>
                  <a:lnTo>
                    <a:pt x="1176020" y="142366"/>
                  </a:lnTo>
                  <a:lnTo>
                    <a:pt x="1176020" y="189864"/>
                  </a:lnTo>
                  <a:lnTo>
                    <a:pt x="1271905" y="94995"/>
                  </a:lnTo>
                  <a:lnTo>
                    <a:pt x="11760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23722" y="3870198"/>
              <a:ext cx="1271905" cy="189865"/>
            </a:xfrm>
            <a:custGeom>
              <a:avLst/>
              <a:gdLst/>
              <a:ahLst/>
              <a:cxnLst/>
              <a:rect l="l" t="t" r="r" b="b"/>
              <a:pathLst>
                <a:path w="1271905" h="189864">
                  <a:moveTo>
                    <a:pt x="0" y="47497"/>
                  </a:moveTo>
                  <a:lnTo>
                    <a:pt x="1176020" y="47497"/>
                  </a:lnTo>
                  <a:lnTo>
                    <a:pt x="1176020" y="0"/>
                  </a:lnTo>
                  <a:lnTo>
                    <a:pt x="1271905" y="94995"/>
                  </a:lnTo>
                  <a:lnTo>
                    <a:pt x="1176020" y="189864"/>
                  </a:lnTo>
                  <a:lnTo>
                    <a:pt x="1176020" y="142366"/>
                  </a:lnTo>
                  <a:lnTo>
                    <a:pt x="0" y="142366"/>
                  </a:lnTo>
                  <a:lnTo>
                    <a:pt x="0" y="47497"/>
                  </a:lnTo>
                  <a:close/>
                </a:path>
              </a:pathLst>
            </a:custGeom>
            <a:ln w="25908">
              <a:solidFill>
                <a:srgbClr val="1737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867155" y="4223003"/>
            <a:ext cx="1249680" cy="532765"/>
            <a:chOff x="867155" y="4223003"/>
            <a:chExt cx="1249680" cy="532765"/>
          </a:xfrm>
        </p:grpSpPr>
        <p:sp>
          <p:nvSpPr>
            <p:cNvPr id="16" name="object 16"/>
            <p:cNvSpPr/>
            <p:nvPr/>
          </p:nvSpPr>
          <p:spPr>
            <a:xfrm>
              <a:off x="879347" y="4235195"/>
              <a:ext cx="1224280" cy="507365"/>
            </a:xfrm>
            <a:custGeom>
              <a:avLst/>
              <a:gdLst/>
              <a:ahLst/>
              <a:cxnLst/>
              <a:rect l="l" t="t" r="r" b="b"/>
              <a:pathLst>
                <a:path w="1224280" h="507364">
                  <a:moveTo>
                    <a:pt x="29857" y="0"/>
                  </a:moveTo>
                  <a:lnTo>
                    <a:pt x="0" y="90296"/>
                  </a:lnTo>
                  <a:lnTo>
                    <a:pt x="1117600" y="461644"/>
                  </a:lnTo>
                  <a:lnTo>
                    <a:pt x="1102995" y="506856"/>
                  </a:lnTo>
                  <a:lnTo>
                    <a:pt x="1223772" y="446404"/>
                  </a:lnTo>
                  <a:lnTo>
                    <a:pt x="1185672" y="370712"/>
                  </a:lnTo>
                  <a:lnTo>
                    <a:pt x="1148207" y="370712"/>
                  </a:lnTo>
                  <a:lnTo>
                    <a:pt x="29857" y="0"/>
                  </a:lnTo>
                  <a:close/>
                </a:path>
                <a:path w="1224280" h="507364">
                  <a:moveTo>
                    <a:pt x="1162812" y="325627"/>
                  </a:moveTo>
                  <a:lnTo>
                    <a:pt x="1148207" y="370712"/>
                  </a:lnTo>
                  <a:lnTo>
                    <a:pt x="1185672" y="370712"/>
                  </a:lnTo>
                  <a:lnTo>
                    <a:pt x="1162812" y="32562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80109" y="4235957"/>
              <a:ext cx="1224280" cy="507365"/>
            </a:xfrm>
            <a:custGeom>
              <a:avLst/>
              <a:gdLst/>
              <a:ahLst/>
              <a:cxnLst/>
              <a:rect l="l" t="t" r="r" b="b"/>
              <a:pathLst>
                <a:path w="1224280" h="507364">
                  <a:moveTo>
                    <a:pt x="29857" y="0"/>
                  </a:moveTo>
                  <a:lnTo>
                    <a:pt x="0" y="90297"/>
                  </a:lnTo>
                  <a:lnTo>
                    <a:pt x="1117600" y="461645"/>
                  </a:lnTo>
                  <a:lnTo>
                    <a:pt x="1102995" y="506857"/>
                  </a:lnTo>
                  <a:lnTo>
                    <a:pt x="1223772" y="446405"/>
                  </a:lnTo>
                  <a:lnTo>
                    <a:pt x="1162812" y="325628"/>
                  </a:lnTo>
                  <a:lnTo>
                    <a:pt x="1148207" y="370713"/>
                  </a:lnTo>
                  <a:lnTo>
                    <a:pt x="298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80109" y="4235957"/>
              <a:ext cx="1224280" cy="507365"/>
            </a:xfrm>
            <a:custGeom>
              <a:avLst/>
              <a:gdLst/>
              <a:ahLst/>
              <a:cxnLst/>
              <a:rect l="l" t="t" r="r" b="b"/>
              <a:pathLst>
                <a:path w="1224280" h="507364">
                  <a:moveTo>
                    <a:pt x="29857" y="0"/>
                  </a:moveTo>
                  <a:lnTo>
                    <a:pt x="1148207" y="370713"/>
                  </a:lnTo>
                  <a:lnTo>
                    <a:pt x="1162812" y="325628"/>
                  </a:lnTo>
                  <a:lnTo>
                    <a:pt x="1223772" y="446405"/>
                  </a:lnTo>
                  <a:lnTo>
                    <a:pt x="1102995" y="506857"/>
                  </a:lnTo>
                  <a:lnTo>
                    <a:pt x="1117600" y="461645"/>
                  </a:lnTo>
                  <a:lnTo>
                    <a:pt x="0" y="90297"/>
                  </a:lnTo>
                  <a:lnTo>
                    <a:pt x="29857" y="0"/>
                  </a:lnTo>
                  <a:close/>
                </a:path>
              </a:pathLst>
            </a:custGeom>
            <a:ln w="25908">
              <a:solidFill>
                <a:srgbClr val="1737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5532120" y="2081783"/>
            <a:ext cx="4500245" cy="1708785"/>
            <a:chOff x="5532120" y="2081783"/>
            <a:chExt cx="4500245" cy="1708785"/>
          </a:xfrm>
        </p:grpSpPr>
        <p:sp>
          <p:nvSpPr>
            <p:cNvPr id="20" name="object 20"/>
            <p:cNvSpPr/>
            <p:nvPr/>
          </p:nvSpPr>
          <p:spPr>
            <a:xfrm>
              <a:off x="5532120" y="2712719"/>
              <a:ext cx="1146048" cy="6156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051548" y="2282951"/>
              <a:ext cx="931163" cy="4389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714744" y="2540507"/>
              <a:ext cx="302260" cy="192405"/>
            </a:xfrm>
            <a:custGeom>
              <a:avLst/>
              <a:gdLst/>
              <a:ahLst/>
              <a:cxnLst/>
              <a:rect l="l" t="t" r="r" b="b"/>
              <a:pathLst>
                <a:path w="302259" h="192405">
                  <a:moveTo>
                    <a:pt x="238125" y="0"/>
                  </a:moveTo>
                  <a:lnTo>
                    <a:pt x="247269" y="26288"/>
                  </a:lnTo>
                  <a:lnTo>
                    <a:pt x="0" y="140588"/>
                  </a:lnTo>
                  <a:lnTo>
                    <a:pt x="17906" y="192024"/>
                  </a:lnTo>
                  <a:lnTo>
                    <a:pt x="265556" y="77596"/>
                  </a:lnTo>
                  <a:lnTo>
                    <a:pt x="284352" y="77596"/>
                  </a:lnTo>
                  <a:lnTo>
                    <a:pt x="301751" y="30987"/>
                  </a:lnTo>
                  <a:lnTo>
                    <a:pt x="238125" y="0"/>
                  </a:lnTo>
                  <a:close/>
                </a:path>
                <a:path w="302259" h="192405">
                  <a:moveTo>
                    <a:pt x="284352" y="77596"/>
                  </a:moveTo>
                  <a:lnTo>
                    <a:pt x="265556" y="77596"/>
                  </a:lnTo>
                  <a:lnTo>
                    <a:pt x="274700" y="103886"/>
                  </a:lnTo>
                  <a:lnTo>
                    <a:pt x="284352" y="77596"/>
                  </a:lnTo>
                  <a:close/>
                </a:path>
              </a:pathLst>
            </a:custGeom>
            <a:solidFill>
              <a:srgbClr val="9BB9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082028" y="2883407"/>
              <a:ext cx="900683" cy="26365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715506" y="2541269"/>
              <a:ext cx="300355" cy="192405"/>
            </a:xfrm>
            <a:custGeom>
              <a:avLst/>
              <a:gdLst/>
              <a:ahLst/>
              <a:cxnLst/>
              <a:rect l="l" t="t" r="r" b="b"/>
              <a:pathLst>
                <a:path w="300354" h="192405">
                  <a:moveTo>
                    <a:pt x="236854" y="0"/>
                  </a:moveTo>
                  <a:lnTo>
                    <a:pt x="245999" y="26288"/>
                  </a:lnTo>
                  <a:lnTo>
                    <a:pt x="0" y="140588"/>
                  </a:lnTo>
                  <a:lnTo>
                    <a:pt x="17779" y="192024"/>
                  </a:lnTo>
                  <a:lnTo>
                    <a:pt x="264287" y="77596"/>
                  </a:lnTo>
                  <a:lnTo>
                    <a:pt x="273303" y="103885"/>
                  </a:lnTo>
                  <a:lnTo>
                    <a:pt x="300227" y="30987"/>
                  </a:lnTo>
                  <a:lnTo>
                    <a:pt x="2368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715506" y="2541269"/>
              <a:ext cx="300355" cy="192405"/>
            </a:xfrm>
            <a:custGeom>
              <a:avLst/>
              <a:gdLst/>
              <a:ahLst/>
              <a:cxnLst/>
              <a:rect l="l" t="t" r="r" b="b"/>
              <a:pathLst>
                <a:path w="300354" h="192405">
                  <a:moveTo>
                    <a:pt x="0" y="140588"/>
                  </a:moveTo>
                  <a:lnTo>
                    <a:pt x="245999" y="26288"/>
                  </a:lnTo>
                  <a:lnTo>
                    <a:pt x="236854" y="0"/>
                  </a:lnTo>
                  <a:lnTo>
                    <a:pt x="300227" y="30987"/>
                  </a:lnTo>
                  <a:lnTo>
                    <a:pt x="273303" y="103885"/>
                  </a:lnTo>
                  <a:lnTo>
                    <a:pt x="264287" y="77596"/>
                  </a:lnTo>
                  <a:lnTo>
                    <a:pt x="17779" y="192024"/>
                  </a:lnTo>
                  <a:lnTo>
                    <a:pt x="0" y="140588"/>
                  </a:lnTo>
                  <a:close/>
                </a:path>
              </a:pathLst>
            </a:custGeom>
            <a:ln w="25907">
              <a:solidFill>
                <a:srgbClr val="1737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037832" y="3351275"/>
              <a:ext cx="1048512" cy="4389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719316" y="3268980"/>
              <a:ext cx="287020" cy="203835"/>
            </a:xfrm>
            <a:custGeom>
              <a:avLst/>
              <a:gdLst/>
              <a:ahLst/>
              <a:cxnLst/>
              <a:rect l="l" t="t" r="r" b="b"/>
              <a:pathLst>
                <a:path w="287020" h="203835">
                  <a:moveTo>
                    <a:pt x="22859" y="0"/>
                  </a:moveTo>
                  <a:lnTo>
                    <a:pt x="0" y="57531"/>
                  </a:lnTo>
                  <a:lnTo>
                    <a:pt x="225043" y="174625"/>
                  </a:lnTo>
                  <a:lnTo>
                    <a:pt x="213613" y="203708"/>
                  </a:lnTo>
                  <a:lnTo>
                    <a:pt x="286511" y="172085"/>
                  </a:lnTo>
                  <a:lnTo>
                    <a:pt x="268604" y="117094"/>
                  </a:lnTo>
                  <a:lnTo>
                    <a:pt x="247523" y="117094"/>
                  </a:lnTo>
                  <a:lnTo>
                    <a:pt x="22859" y="0"/>
                  </a:lnTo>
                  <a:close/>
                </a:path>
                <a:path w="287020" h="203835">
                  <a:moveTo>
                    <a:pt x="258952" y="88137"/>
                  </a:moveTo>
                  <a:lnTo>
                    <a:pt x="247523" y="117094"/>
                  </a:lnTo>
                  <a:lnTo>
                    <a:pt x="268604" y="117094"/>
                  </a:lnTo>
                  <a:lnTo>
                    <a:pt x="258952" y="88137"/>
                  </a:lnTo>
                  <a:close/>
                </a:path>
              </a:pathLst>
            </a:custGeom>
            <a:solidFill>
              <a:srgbClr val="9BB9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715506" y="3269741"/>
              <a:ext cx="287020" cy="203835"/>
            </a:xfrm>
            <a:custGeom>
              <a:avLst/>
              <a:gdLst/>
              <a:ahLst/>
              <a:cxnLst/>
              <a:rect l="l" t="t" r="r" b="b"/>
              <a:pathLst>
                <a:path w="287020" h="203835">
                  <a:moveTo>
                    <a:pt x="22860" y="0"/>
                  </a:moveTo>
                  <a:lnTo>
                    <a:pt x="0" y="57531"/>
                  </a:lnTo>
                  <a:lnTo>
                    <a:pt x="225044" y="174625"/>
                  </a:lnTo>
                  <a:lnTo>
                    <a:pt x="213614" y="203708"/>
                  </a:lnTo>
                  <a:lnTo>
                    <a:pt x="286512" y="172085"/>
                  </a:lnTo>
                  <a:lnTo>
                    <a:pt x="258952" y="88137"/>
                  </a:lnTo>
                  <a:lnTo>
                    <a:pt x="247523" y="117094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715506" y="3269741"/>
              <a:ext cx="287020" cy="203835"/>
            </a:xfrm>
            <a:custGeom>
              <a:avLst/>
              <a:gdLst/>
              <a:ahLst/>
              <a:cxnLst/>
              <a:rect l="l" t="t" r="r" b="b"/>
              <a:pathLst>
                <a:path w="287020" h="203835">
                  <a:moveTo>
                    <a:pt x="22860" y="0"/>
                  </a:moveTo>
                  <a:lnTo>
                    <a:pt x="247523" y="117094"/>
                  </a:lnTo>
                  <a:lnTo>
                    <a:pt x="258952" y="88137"/>
                  </a:lnTo>
                  <a:lnTo>
                    <a:pt x="286512" y="172085"/>
                  </a:lnTo>
                  <a:lnTo>
                    <a:pt x="213614" y="203708"/>
                  </a:lnTo>
                  <a:lnTo>
                    <a:pt x="225044" y="174625"/>
                  </a:lnTo>
                  <a:lnTo>
                    <a:pt x="0" y="57531"/>
                  </a:lnTo>
                  <a:lnTo>
                    <a:pt x="22860" y="0"/>
                  </a:lnTo>
                  <a:close/>
                </a:path>
              </a:pathLst>
            </a:custGeom>
            <a:ln w="25908">
              <a:solidFill>
                <a:srgbClr val="1737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678168" y="2900172"/>
              <a:ext cx="316865" cy="113030"/>
            </a:xfrm>
            <a:custGeom>
              <a:avLst/>
              <a:gdLst/>
              <a:ahLst/>
              <a:cxnLst/>
              <a:rect l="l" t="t" r="r" b="b"/>
              <a:pathLst>
                <a:path w="316865" h="113030">
                  <a:moveTo>
                    <a:pt x="267970" y="0"/>
                  </a:moveTo>
                  <a:lnTo>
                    <a:pt x="267970" y="28066"/>
                  </a:lnTo>
                  <a:lnTo>
                    <a:pt x="0" y="28066"/>
                  </a:lnTo>
                  <a:lnTo>
                    <a:pt x="0" y="84708"/>
                  </a:lnTo>
                  <a:lnTo>
                    <a:pt x="267970" y="84708"/>
                  </a:lnTo>
                  <a:lnTo>
                    <a:pt x="267970" y="112775"/>
                  </a:lnTo>
                  <a:lnTo>
                    <a:pt x="316483" y="56133"/>
                  </a:lnTo>
                  <a:lnTo>
                    <a:pt x="267970" y="0"/>
                  </a:lnTo>
                  <a:close/>
                </a:path>
              </a:pathLst>
            </a:custGeom>
            <a:solidFill>
              <a:srgbClr val="9BB9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678930" y="2908553"/>
              <a:ext cx="316865" cy="111760"/>
            </a:xfrm>
            <a:custGeom>
              <a:avLst/>
              <a:gdLst/>
              <a:ahLst/>
              <a:cxnLst/>
              <a:rect l="l" t="t" r="r" b="b"/>
              <a:pathLst>
                <a:path w="316865" h="111760">
                  <a:moveTo>
                    <a:pt x="267970" y="0"/>
                  </a:moveTo>
                  <a:lnTo>
                    <a:pt x="267970" y="27686"/>
                  </a:lnTo>
                  <a:lnTo>
                    <a:pt x="0" y="27686"/>
                  </a:lnTo>
                  <a:lnTo>
                    <a:pt x="0" y="83566"/>
                  </a:lnTo>
                  <a:lnTo>
                    <a:pt x="267970" y="83566"/>
                  </a:lnTo>
                  <a:lnTo>
                    <a:pt x="267970" y="111251"/>
                  </a:lnTo>
                  <a:lnTo>
                    <a:pt x="316484" y="55372"/>
                  </a:lnTo>
                  <a:lnTo>
                    <a:pt x="2679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678930" y="2908553"/>
              <a:ext cx="316865" cy="111760"/>
            </a:xfrm>
            <a:custGeom>
              <a:avLst/>
              <a:gdLst/>
              <a:ahLst/>
              <a:cxnLst/>
              <a:rect l="l" t="t" r="r" b="b"/>
              <a:pathLst>
                <a:path w="316865" h="111760">
                  <a:moveTo>
                    <a:pt x="0" y="27686"/>
                  </a:moveTo>
                  <a:lnTo>
                    <a:pt x="267970" y="27686"/>
                  </a:lnTo>
                  <a:lnTo>
                    <a:pt x="267970" y="0"/>
                  </a:lnTo>
                  <a:lnTo>
                    <a:pt x="316484" y="55372"/>
                  </a:lnTo>
                  <a:lnTo>
                    <a:pt x="267970" y="111251"/>
                  </a:lnTo>
                  <a:lnTo>
                    <a:pt x="267970" y="83566"/>
                  </a:lnTo>
                  <a:lnTo>
                    <a:pt x="0" y="83566"/>
                  </a:lnTo>
                  <a:lnTo>
                    <a:pt x="0" y="27686"/>
                  </a:lnTo>
                  <a:close/>
                </a:path>
              </a:pathLst>
            </a:custGeom>
            <a:ln w="25908">
              <a:solidFill>
                <a:srgbClr val="1737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042148" y="2474975"/>
              <a:ext cx="664210" cy="104139"/>
            </a:xfrm>
            <a:custGeom>
              <a:avLst/>
              <a:gdLst/>
              <a:ahLst/>
              <a:cxnLst/>
              <a:rect l="l" t="t" r="r" b="b"/>
              <a:pathLst>
                <a:path w="664209" h="104139">
                  <a:moveTo>
                    <a:pt x="619759" y="0"/>
                  </a:moveTo>
                  <a:lnTo>
                    <a:pt x="619759" y="26035"/>
                  </a:lnTo>
                  <a:lnTo>
                    <a:pt x="0" y="26035"/>
                  </a:lnTo>
                  <a:lnTo>
                    <a:pt x="0" y="77597"/>
                  </a:lnTo>
                  <a:lnTo>
                    <a:pt x="619759" y="77597"/>
                  </a:lnTo>
                  <a:lnTo>
                    <a:pt x="619759" y="103632"/>
                  </a:lnTo>
                  <a:lnTo>
                    <a:pt x="663955" y="52070"/>
                  </a:lnTo>
                  <a:lnTo>
                    <a:pt x="619759" y="0"/>
                  </a:lnTo>
                  <a:close/>
                </a:path>
              </a:pathLst>
            </a:custGeom>
            <a:solidFill>
              <a:srgbClr val="9BB9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042910" y="2475737"/>
              <a:ext cx="664210" cy="104139"/>
            </a:xfrm>
            <a:custGeom>
              <a:avLst/>
              <a:gdLst/>
              <a:ahLst/>
              <a:cxnLst/>
              <a:rect l="l" t="t" r="r" b="b"/>
              <a:pathLst>
                <a:path w="664209" h="104139">
                  <a:moveTo>
                    <a:pt x="619760" y="0"/>
                  </a:moveTo>
                  <a:lnTo>
                    <a:pt x="619760" y="26035"/>
                  </a:lnTo>
                  <a:lnTo>
                    <a:pt x="0" y="26035"/>
                  </a:lnTo>
                  <a:lnTo>
                    <a:pt x="0" y="77597"/>
                  </a:lnTo>
                  <a:lnTo>
                    <a:pt x="619760" y="77597"/>
                  </a:lnTo>
                  <a:lnTo>
                    <a:pt x="619760" y="103632"/>
                  </a:lnTo>
                  <a:lnTo>
                    <a:pt x="663956" y="52070"/>
                  </a:lnTo>
                  <a:lnTo>
                    <a:pt x="6197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042910" y="2475737"/>
              <a:ext cx="664210" cy="104139"/>
            </a:xfrm>
            <a:custGeom>
              <a:avLst/>
              <a:gdLst/>
              <a:ahLst/>
              <a:cxnLst/>
              <a:rect l="l" t="t" r="r" b="b"/>
              <a:pathLst>
                <a:path w="664209" h="104139">
                  <a:moveTo>
                    <a:pt x="0" y="26035"/>
                  </a:moveTo>
                  <a:lnTo>
                    <a:pt x="619760" y="26035"/>
                  </a:lnTo>
                  <a:lnTo>
                    <a:pt x="619760" y="0"/>
                  </a:lnTo>
                  <a:lnTo>
                    <a:pt x="663956" y="52070"/>
                  </a:lnTo>
                  <a:lnTo>
                    <a:pt x="619760" y="103632"/>
                  </a:lnTo>
                  <a:lnTo>
                    <a:pt x="619760" y="77597"/>
                  </a:lnTo>
                  <a:lnTo>
                    <a:pt x="0" y="77597"/>
                  </a:lnTo>
                  <a:lnTo>
                    <a:pt x="0" y="26035"/>
                  </a:lnTo>
                  <a:close/>
                </a:path>
              </a:pathLst>
            </a:custGeom>
            <a:ln w="25908">
              <a:solidFill>
                <a:srgbClr val="1737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040624" y="2868167"/>
              <a:ext cx="227075" cy="12903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036052" y="3034283"/>
              <a:ext cx="220472" cy="16306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221980" y="3535680"/>
              <a:ext cx="385445" cy="129539"/>
            </a:xfrm>
            <a:custGeom>
              <a:avLst/>
              <a:gdLst/>
              <a:ahLst/>
              <a:cxnLst/>
              <a:rect l="l" t="t" r="r" b="b"/>
              <a:pathLst>
                <a:path w="385445" h="129539">
                  <a:moveTo>
                    <a:pt x="328422" y="0"/>
                  </a:moveTo>
                  <a:lnTo>
                    <a:pt x="328422" y="32385"/>
                  </a:lnTo>
                  <a:lnTo>
                    <a:pt x="0" y="32385"/>
                  </a:lnTo>
                  <a:lnTo>
                    <a:pt x="0" y="97155"/>
                  </a:lnTo>
                  <a:lnTo>
                    <a:pt x="328422" y="97155"/>
                  </a:lnTo>
                  <a:lnTo>
                    <a:pt x="328422" y="129540"/>
                  </a:lnTo>
                  <a:lnTo>
                    <a:pt x="385064" y="64770"/>
                  </a:lnTo>
                  <a:lnTo>
                    <a:pt x="328422" y="0"/>
                  </a:lnTo>
                  <a:close/>
                </a:path>
              </a:pathLst>
            </a:custGeom>
            <a:solidFill>
              <a:srgbClr val="9BB9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222742" y="3536441"/>
              <a:ext cx="385445" cy="129539"/>
            </a:xfrm>
            <a:custGeom>
              <a:avLst/>
              <a:gdLst/>
              <a:ahLst/>
              <a:cxnLst/>
              <a:rect l="l" t="t" r="r" b="b"/>
              <a:pathLst>
                <a:path w="385445" h="129539">
                  <a:moveTo>
                    <a:pt x="328422" y="0"/>
                  </a:moveTo>
                  <a:lnTo>
                    <a:pt x="328422" y="32385"/>
                  </a:lnTo>
                  <a:lnTo>
                    <a:pt x="0" y="32385"/>
                  </a:lnTo>
                  <a:lnTo>
                    <a:pt x="0" y="97155"/>
                  </a:lnTo>
                  <a:lnTo>
                    <a:pt x="328422" y="97155"/>
                  </a:lnTo>
                  <a:lnTo>
                    <a:pt x="328422" y="129540"/>
                  </a:lnTo>
                  <a:lnTo>
                    <a:pt x="385063" y="64770"/>
                  </a:lnTo>
                  <a:lnTo>
                    <a:pt x="3284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222742" y="3536441"/>
              <a:ext cx="385445" cy="129539"/>
            </a:xfrm>
            <a:custGeom>
              <a:avLst/>
              <a:gdLst/>
              <a:ahLst/>
              <a:cxnLst/>
              <a:rect l="l" t="t" r="r" b="b"/>
              <a:pathLst>
                <a:path w="385445" h="129539">
                  <a:moveTo>
                    <a:pt x="0" y="32385"/>
                  </a:moveTo>
                  <a:lnTo>
                    <a:pt x="328422" y="32385"/>
                  </a:lnTo>
                  <a:lnTo>
                    <a:pt x="328422" y="0"/>
                  </a:lnTo>
                  <a:lnTo>
                    <a:pt x="385063" y="64770"/>
                  </a:lnTo>
                  <a:lnTo>
                    <a:pt x="328422" y="129540"/>
                  </a:lnTo>
                  <a:lnTo>
                    <a:pt x="328422" y="97155"/>
                  </a:lnTo>
                  <a:lnTo>
                    <a:pt x="0" y="97155"/>
                  </a:lnTo>
                  <a:lnTo>
                    <a:pt x="0" y="32385"/>
                  </a:lnTo>
                  <a:close/>
                </a:path>
              </a:pathLst>
            </a:custGeom>
            <a:ln w="25908">
              <a:solidFill>
                <a:srgbClr val="1737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766048" y="2081783"/>
              <a:ext cx="827531" cy="61569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633204" y="2474975"/>
              <a:ext cx="385445" cy="131445"/>
            </a:xfrm>
            <a:custGeom>
              <a:avLst/>
              <a:gdLst/>
              <a:ahLst/>
              <a:cxnLst/>
              <a:rect l="l" t="t" r="r" b="b"/>
              <a:pathLst>
                <a:path w="385445" h="131444">
                  <a:moveTo>
                    <a:pt x="328422" y="0"/>
                  </a:moveTo>
                  <a:lnTo>
                    <a:pt x="328422" y="32765"/>
                  </a:lnTo>
                  <a:lnTo>
                    <a:pt x="0" y="32765"/>
                  </a:lnTo>
                  <a:lnTo>
                    <a:pt x="0" y="98298"/>
                  </a:lnTo>
                  <a:lnTo>
                    <a:pt x="328422" y="98298"/>
                  </a:lnTo>
                  <a:lnTo>
                    <a:pt x="328422" y="131063"/>
                  </a:lnTo>
                  <a:lnTo>
                    <a:pt x="385064" y="65532"/>
                  </a:lnTo>
                  <a:lnTo>
                    <a:pt x="328422" y="0"/>
                  </a:lnTo>
                  <a:close/>
                </a:path>
              </a:pathLst>
            </a:custGeom>
            <a:solidFill>
              <a:srgbClr val="9BB9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9633966" y="2475737"/>
              <a:ext cx="385445" cy="131445"/>
            </a:xfrm>
            <a:custGeom>
              <a:avLst/>
              <a:gdLst/>
              <a:ahLst/>
              <a:cxnLst/>
              <a:rect l="l" t="t" r="r" b="b"/>
              <a:pathLst>
                <a:path w="385445" h="131444">
                  <a:moveTo>
                    <a:pt x="328422" y="0"/>
                  </a:moveTo>
                  <a:lnTo>
                    <a:pt x="328422" y="32765"/>
                  </a:lnTo>
                  <a:lnTo>
                    <a:pt x="0" y="32765"/>
                  </a:lnTo>
                  <a:lnTo>
                    <a:pt x="0" y="98298"/>
                  </a:lnTo>
                  <a:lnTo>
                    <a:pt x="328422" y="98298"/>
                  </a:lnTo>
                  <a:lnTo>
                    <a:pt x="328422" y="131063"/>
                  </a:lnTo>
                  <a:lnTo>
                    <a:pt x="385063" y="65532"/>
                  </a:lnTo>
                  <a:lnTo>
                    <a:pt x="3284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9330690" y="2475737"/>
              <a:ext cx="688340" cy="640080"/>
            </a:xfrm>
            <a:custGeom>
              <a:avLst/>
              <a:gdLst/>
              <a:ahLst/>
              <a:cxnLst/>
              <a:rect l="l" t="t" r="r" b="b"/>
              <a:pathLst>
                <a:path w="688340" h="640080">
                  <a:moveTo>
                    <a:pt x="303275" y="32765"/>
                  </a:moveTo>
                  <a:lnTo>
                    <a:pt x="631698" y="32765"/>
                  </a:lnTo>
                  <a:lnTo>
                    <a:pt x="631698" y="0"/>
                  </a:lnTo>
                  <a:lnTo>
                    <a:pt x="688339" y="65532"/>
                  </a:lnTo>
                  <a:lnTo>
                    <a:pt x="631698" y="131063"/>
                  </a:lnTo>
                  <a:lnTo>
                    <a:pt x="631698" y="98298"/>
                  </a:lnTo>
                  <a:lnTo>
                    <a:pt x="303275" y="98298"/>
                  </a:lnTo>
                  <a:lnTo>
                    <a:pt x="303275" y="32765"/>
                  </a:lnTo>
                  <a:close/>
                </a:path>
                <a:path w="688340" h="640080">
                  <a:moveTo>
                    <a:pt x="0" y="541782"/>
                  </a:moveTo>
                  <a:lnTo>
                    <a:pt x="328421" y="541782"/>
                  </a:lnTo>
                  <a:lnTo>
                    <a:pt x="328421" y="509015"/>
                  </a:lnTo>
                  <a:lnTo>
                    <a:pt x="385063" y="574548"/>
                  </a:lnTo>
                  <a:lnTo>
                    <a:pt x="328421" y="640079"/>
                  </a:lnTo>
                  <a:lnTo>
                    <a:pt x="328421" y="607313"/>
                  </a:lnTo>
                  <a:lnTo>
                    <a:pt x="0" y="607313"/>
                  </a:lnTo>
                  <a:lnTo>
                    <a:pt x="0" y="541782"/>
                  </a:lnTo>
                  <a:close/>
                </a:path>
              </a:pathLst>
            </a:custGeom>
            <a:ln w="25908">
              <a:solidFill>
                <a:srgbClr val="1737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7251445" y="2306827"/>
            <a:ext cx="519430" cy="33274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4445" marR="5080" indent="-5080">
              <a:lnSpc>
                <a:spcPct val="102000"/>
              </a:lnSpc>
              <a:spcBef>
                <a:spcPts val="70"/>
              </a:spcBef>
            </a:pPr>
            <a:r>
              <a:rPr sz="1000" b="1" spc="-5" dirty="0">
                <a:latin typeface="Arial"/>
                <a:cs typeface="Arial"/>
              </a:rPr>
              <a:t>60%</a:t>
            </a:r>
            <a:r>
              <a:rPr sz="1000" b="1" spc="-85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CH</a:t>
            </a:r>
            <a:r>
              <a:rPr sz="500" b="1" spc="-5" dirty="0">
                <a:latin typeface="Arial"/>
                <a:cs typeface="Arial"/>
              </a:rPr>
              <a:t>4  </a:t>
            </a:r>
            <a:r>
              <a:rPr sz="1000" b="1" spc="-5" dirty="0">
                <a:latin typeface="Arial"/>
                <a:cs typeface="Arial"/>
              </a:rPr>
              <a:t>BIOG</a:t>
            </a:r>
            <a:r>
              <a:rPr sz="1000" b="1" spc="-40" dirty="0">
                <a:latin typeface="Arial"/>
                <a:cs typeface="Arial"/>
              </a:rPr>
              <a:t>Á</a:t>
            </a:r>
            <a:r>
              <a:rPr sz="1000" b="1" spc="-5" dirty="0">
                <a:latin typeface="Arial"/>
                <a:cs typeface="Arial"/>
              </a:rPr>
              <a:t>S</a:t>
            </a:r>
            <a:endParaRPr sz="10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980678" y="2136394"/>
            <a:ext cx="413384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800" b="1" spc="-5" dirty="0">
                <a:latin typeface="Arial"/>
                <a:cs typeface="Arial"/>
              </a:rPr>
              <a:t>95</a:t>
            </a:r>
            <a:r>
              <a:rPr sz="800" b="1" dirty="0">
                <a:latin typeface="Arial"/>
                <a:cs typeface="Arial"/>
              </a:rPr>
              <a:t>%</a:t>
            </a:r>
            <a:r>
              <a:rPr sz="800" b="1" spc="10" dirty="0">
                <a:latin typeface="Arial"/>
                <a:cs typeface="Arial"/>
              </a:rPr>
              <a:t> </a:t>
            </a:r>
            <a:r>
              <a:rPr sz="800" b="1" spc="-5" dirty="0">
                <a:latin typeface="Arial"/>
                <a:cs typeface="Arial"/>
              </a:rPr>
              <a:t>CH</a:t>
            </a:r>
            <a:r>
              <a:rPr sz="300" b="1" dirty="0">
                <a:latin typeface="Arial"/>
                <a:cs typeface="Arial"/>
              </a:rPr>
              <a:t>4</a:t>
            </a:r>
            <a:endParaRPr sz="3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949817" y="2259838"/>
            <a:ext cx="476250" cy="25019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R="5080" indent="121920">
              <a:lnSpc>
                <a:spcPts val="800"/>
              </a:lnSpc>
              <a:spcBef>
                <a:spcPts val="265"/>
              </a:spcBef>
            </a:pPr>
            <a:r>
              <a:rPr sz="800" b="1" spc="-15" dirty="0">
                <a:latin typeface="Arial"/>
                <a:cs typeface="Arial"/>
              </a:rPr>
              <a:t>GAS  </a:t>
            </a:r>
            <a:r>
              <a:rPr sz="800" b="1" spc="-30" dirty="0">
                <a:latin typeface="Arial"/>
                <a:cs typeface="Arial"/>
              </a:rPr>
              <a:t>N</a:t>
            </a:r>
            <a:r>
              <a:rPr sz="800" b="1" spc="-65" dirty="0">
                <a:latin typeface="Arial"/>
                <a:cs typeface="Arial"/>
              </a:rPr>
              <a:t>A</a:t>
            </a:r>
            <a:r>
              <a:rPr sz="800" b="1" spc="-40" dirty="0">
                <a:latin typeface="Arial"/>
                <a:cs typeface="Arial"/>
              </a:rPr>
              <a:t>T</a:t>
            </a:r>
            <a:r>
              <a:rPr sz="800" b="1" spc="-30" dirty="0">
                <a:latin typeface="Arial"/>
                <a:cs typeface="Arial"/>
              </a:rPr>
              <a:t>U</a:t>
            </a:r>
            <a:r>
              <a:rPr sz="800" b="1" spc="-20" dirty="0">
                <a:latin typeface="Arial"/>
                <a:cs typeface="Arial"/>
              </a:rPr>
              <a:t>R</a:t>
            </a:r>
            <a:r>
              <a:rPr sz="800" b="1" spc="-65" dirty="0">
                <a:latin typeface="Arial"/>
                <a:cs typeface="Arial"/>
              </a:rPr>
              <a:t>A</a:t>
            </a:r>
            <a:r>
              <a:rPr sz="800" b="1" dirty="0">
                <a:latin typeface="Arial"/>
                <a:cs typeface="Arial"/>
              </a:rPr>
              <a:t>L</a:t>
            </a:r>
            <a:endParaRPr sz="8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0130281" y="2405888"/>
            <a:ext cx="570865" cy="21145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R="5080" indent="149225">
              <a:lnSpc>
                <a:spcPct val="103299"/>
              </a:lnSpc>
              <a:spcBef>
                <a:spcPts val="75"/>
              </a:spcBef>
            </a:pPr>
            <a:r>
              <a:rPr sz="600" b="1" dirty="0">
                <a:latin typeface="Arial"/>
                <a:cs typeface="Arial"/>
              </a:rPr>
              <a:t>VENTA  CO</a:t>
            </a:r>
            <a:r>
              <a:rPr sz="600" b="1" spc="-10" dirty="0">
                <a:latin typeface="Arial"/>
                <a:cs typeface="Arial"/>
              </a:rPr>
              <a:t>M</a:t>
            </a:r>
            <a:r>
              <a:rPr sz="600" b="1" spc="-5" dirty="0">
                <a:latin typeface="Arial"/>
                <a:cs typeface="Arial"/>
              </a:rPr>
              <a:t>B</a:t>
            </a:r>
            <a:r>
              <a:rPr sz="600" b="1" spc="-10" dirty="0">
                <a:latin typeface="Arial"/>
                <a:cs typeface="Arial"/>
              </a:rPr>
              <a:t>U</a:t>
            </a:r>
            <a:r>
              <a:rPr sz="600" b="1" spc="-5" dirty="0">
                <a:latin typeface="Arial"/>
                <a:cs typeface="Arial"/>
              </a:rPr>
              <a:t>S</a:t>
            </a:r>
            <a:r>
              <a:rPr sz="600" b="1" spc="15" dirty="0">
                <a:latin typeface="Arial"/>
                <a:cs typeface="Arial"/>
              </a:rPr>
              <a:t>T</a:t>
            </a:r>
            <a:r>
              <a:rPr sz="600" b="1" spc="-15" dirty="0">
                <a:latin typeface="Arial"/>
                <a:cs typeface="Arial"/>
              </a:rPr>
              <a:t>I</a:t>
            </a:r>
            <a:r>
              <a:rPr sz="600" b="1" dirty="0">
                <a:latin typeface="Arial"/>
                <a:cs typeface="Arial"/>
              </a:rPr>
              <a:t>BLE</a:t>
            </a:r>
            <a:endParaRPr sz="6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735446" y="2753995"/>
            <a:ext cx="742950" cy="506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indent="-4445" algn="ctr">
              <a:lnSpc>
                <a:spcPct val="100000"/>
              </a:lnSpc>
              <a:spcBef>
                <a:spcPts val="105"/>
              </a:spcBef>
            </a:pPr>
            <a:r>
              <a:rPr sz="1050" b="1" spc="-5" dirty="0">
                <a:latin typeface="Arial"/>
                <a:cs typeface="Arial"/>
              </a:rPr>
              <a:t>FRACCIÓN  </a:t>
            </a:r>
            <a:r>
              <a:rPr sz="1050" b="1" spc="-10" dirty="0">
                <a:latin typeface="Arial"/>
                <a:cs typeface="Arial"/>
              </a:rPr>
              <a:t>O</a:t>
            </a:r>
            <a:r>
              <a:rPr sz="1050" b="1" dirty="0">
                <a:latin typeface="Arial"/>
                <a:cs typeface="Arial"/>
              </a:rPr>
              <a:t>R</a:t>
            </a:r>
            <a:r>
              <a:rPr sz="1050" b="1" spc="-10" dirty="0">
                <a:latin typeface="Arial"/>
                <a:cs typeface="Arial"/>
              </a:rPr>
              <a:t>G</a:t>
            </a:r>
            <a:r>
              <a:rPr sz="1050" b="1" dirty="0">
                <a:latin typeface="Arial"/>
                <a:cs typeface="Arial"/>
              </a:rPr>
              <a:t>ÁN</a:t>
            </a:r>
            <a:r>
              <a:rPr sz="1050" b="1" spc="-10" dirty="0">
                <a:latin typeface="Arial"/>
                <a:cs typeface="Arial"/>
              </a:rPr>
              <a:t>I</a:t>
            </a:r>
            <a:r>
              <a:rPr sz="1050" b="1" dirty="0">
                <a:latin typeface="Arial"/>
                <a:cs typeface="Arial"/>
              </a:rPr>
              <a:t>CA  50%</a:t>
            </a:r>
            <a:endParaRPr sz="105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256018" y="2946654"/>
            <a:ext cx="50863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latin typeface="Arial"/>
                <a:cs typeface="Arial"/>
              </a:rPr>
              <a:t>BIOG</a:t>
            </a:r>
            <a:r>
              <a:rPr sz="1000" b="1" spc="-40" dirty="0">
                <a:latin typeface="Arial"/>
                <a:cs typeface="Arial"/>
              </a:rPr>
              <a:t>Á</a:t>
            </a:r>
            <a:r>
              <a:rPr sz="1000" b="1" spc="-5" dirty="0">
                <a:latin typeface="Arial"/>
                <a:cs typeface="Arial"/>
              </a:rPr>
              <a:t>S</a:t>
            </a:r>
            <a:endParaRPr sz="10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8420100" y="2820161"/>
            <a:ext cx="532765" cy="358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21300"/>
              </a:lnSpc>
              <a:spcBef>
                <a:spcPts val="100"/>
              </a:spcBef>
            </a:pPr>
            <a:r>
              <a:rPr sz="900" b="1" spc="-5" dirty="0">
                <a:latin typeface="Arial"/>
                <a:cs typeface="Arial"/>
              </a:rPr>
              <a:t>ENE</a:t>
            </a:r>
            <a:r>
              <a:rPr sz="900" b="1" spc="-10" dirty="0">
                <a:latin typeface="Arial"/>
                <a:cs typeface="Arial"/>
              </a:rPr>
              <a:t>R</a:t>
            </a:r>
            <a:r>
              <a:rPr sz="900" b="1" spc="-5" dirty="0">
                <a:latin typeface="Arial"/>
                <a:cs typeface="Arial"/>
              </a:rPr>
              <a:t>G</a:t>
            </a:r>
            <a:r>
              <a:rPr sz="900" b="1" dirty="0">
                <a:latin typeface="Arial"/>
                <a:cs typeface="Arial"/>
              </a:rPr>
              <a:t>ÍA  </a:t>
            </a:r>
            <a:r>
              <a:rPr sz="900" b="1" spc="-25" dirty="0">
                <a:latin typeface="Arial"/>
                <a:cs typeface="Arial"/>
              </a:rPr>
              <a:t>ELECT.</a:t>
            </a:r>
            <a:endParaRPr sz="9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8420100" y="3282441"/>
            <a:ext cx="9207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Arial"/>
                <a:cs typeface="Arial"/>
              </a:rPr>
              <a:t>ENERGÍA</a:t>
            </a:r>
            <a:r>
              <a:rPr sz="900" b="1" spc="-5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TERM.</a:t>
            </a:r>
            <a:endParaRPr sz="9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9902697" y="2860167"/>
            <a:ext cx="625475" cy="29591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59055">
              <a:lnSpc>
                <a:spcPct val="100000"/>
              </a:lnSpc>
              <a:spcBef>
                <a:spcPts val="295"/>
              </a:spcBef>
            </a:pPr>
            <a:r>
              <a:rPr sz="900" b="1" dirty="0">
                <a:latin typeface="Arial"/>
                <a:cs typeface="Arial"/>
              </a:rPr>
              <a:t>VENTA</a:t>
            </a:r>
            <a:r>
              <a:rPr sz="900" b="1" spc="-4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Y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600" b="1" spc="-5" dirty="0">
                <a:latin typeface="Arial"/>
                <a:cs typeface="Arial"/>
              </a:rPr>
              <a:t>AUTOCONSUMO</a:t>
            </a:r>
            <a:endParaRPr sz="6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214616" y="3373628"/>
            <a:ext cx="705485" cy="33147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080" indent="112395">
              <a:lnSpc>
                <a:spcPct val="101000"/>
              </a:lnSpc>
              <a:spcBef>
                <a:spcPts val="80"/>
              </a:spcBef>
            </a:pPr>
            <a:r>
              <a:rPr sz="1000" b="1" spc="-10" dirty="0">
                <a:latin typeface="Arial"/>
                <a:cs typeface="Arial"/>
              </a:rPr>
              <a:t>ABONO  </a:t>
            </a:r>
            <a:r>
              <a:rPr sz="1000" b="1" spc="-5" dirty="0">
                <a:latin typeface="Arial"/>
                <a:cs typeface="Arial"/>
              </a:rPr>
              <a:t>OR</a:t>
            </a:r>
            <a:r>
              <a:rPr sz="1000" b="1" dirty="0">
                <a:latin typeface="Arial"/>
                <a:cs typeface="Arial"/>
              </a:rPr>
              <a:t>G</a:t>
            </a:r>
            <a:r>
              <a:rPr sz="1000" b="1" spc="-40" dirty="0">
                <a:latin typeface="Arial"/>
                <a:cs typeface="Arial"/>
              </a:rPr>
              <a:t>Á</a:t>
            </a:r>
            <a:r>
              <a:rPr sz="1000" b="1" spc="-5" dirty="0">
                <a:latin typeface="Arial"/>
                <a:cs typeface="Arial"/>
              </a:rPr>
              <a:t>NICO</a:t>
            </a:r>
            <a:endParaRPr sz="10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8707881" y="3533013"/>
            <a:ext cx="4006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Arial"/>
                <a:cs typeface="Arial"/>
              </a:rPr>
              <a:t>VENTA</a:t>
            </a:r>
            <a:endParaRPr sz="90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5408676" y="2013204"/>
            <a:ext cx="5422900" cy="1827530"/>
          </a:xfrm>
          <a:custGeom>
            <a:avLst/>
            <a:gdLst/>
            <a:ahLst/>
            <a:cxnLst/>
            <a:rect l="l" t="t" r="r" b="b"/>
            <a:pathLst>
              <a:path w="5422900" h="1827529">
                <a:moveTo>
                  <a:pt x="0" y="1827276"/>
                </a:moveTo>
                <a:lnTo>
                  <a:pt x="5422391" y="1827276"/>
                </a:lnTo>
                <a:lnTo>
                  <a:pt x="5422391" y="0"/>
                </a:lnTo>
                <a:lnTo>
                  <a:pt x="0" y="0"/>
                </a:lnTo>
                <a:lnTo>
                  <a:pt x="0" y="1827276"/>
                </a:lnTo>
                <a:close/>
              </a:path>
            </a:pathLst>
          </a:custGeom>
          <a:ln w="12191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758428" y="4297679"/>
            <a:ext cx="501650" cy="360045"/>
          </a:xfrm>
          <a:custGeom>
            <a:avLst/>
            <a:gdLst/>
            <a:ahLst/>
            <a:cxnLst/>
            <a:rect l="l" t="t" r="r" b="b"/>
            <a:pathLst>
              <a:path w="501650" h="360045">
                <a:moveTo>
                  <a:pt x="0" y="359664"/>
                </a:moveTo>
                <a:lnTo>
                  <a:pt x="501396" y="359664"/>
                </a:lnTo>
                <a:lnTo>
                  <a:pt x="501396" y="0"/>
                </a:lnTo>
                <a:lnTo>
                  <a:pt x="0" y="0"/>
                </a:lnTo>
                <a:lnTo>
                  <a:pt x="0" y="359664"/>
                </a:lnTo>
                <a:close/>
              </a:path>
            </a:pathLst>
          </a:custGeom>
          <a:ln w="9144">
            <a:solidFill>
              <a:srgbClr val="1737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8854185" y="4324857"/>
            <a:ext cx="32575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600" b="1" spc="-5" dirty="0">
                <a:latin typeface="Arial"/>
                <a:cs typeface="Arial"/>
              </a:rPr>
              <a:t>PU</a:t>
            </a:r>
            <a:r>
              <a:rPr sz="600" b="1" spc="-10" dirty="0">
                <a:latin typeface="Arial"/>
                <a:cs typeface="Arial"/>
              </a:rPr>
              <a:t>R</a:t>
            </a:r>
            <a:r>
              <a:rPr sz="600" b="1" spc="-5" dirty="0">
                <a:latin typeface="Arial"/>
                <a:cs typeface="Arial"/>
              </a:rPr>
              <a:t>E</a:t>
            </a:r>
            <a:r>
              <a:rPr sz="600" b="1" dirty="0">
                <a:latin typeface="Arial"/>
                <a:cs typeface="Arial"/>
              </a:rPr>
              <a:t>Z</a:t>
            </a:r>
            <a:r>
              <a:rPr sz="600" b="1" spc="-5" dirty="0">
                <a:latin typeface="Arial"/>
                <a:cs typeface="Arial"/>
              </a:rPr>
              <a:t>A</a:t>
            </a:r>
            <a:endParaRPr sz="600">
              <a:latin typeface="Arial"/>
              <a:cs typeface="Arial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8714231" y="4792979"/>
            <a:ext cx="501650" cy="355600"/>
          </a:xfrm>
          <a:custGeom>
            <a:avLst/>
            <a:gdLst/>
            <a:ahLst/>
            <a:cxnLst/>
            <a:rect l="l" t="t" r="r" b="b"/>
            <a:pathLst>
              <a:path w="501650" h="355600">
                <a:moveTo>
                  <a:pt x="0" y="355092"/>
                </a:moveTo>
                <a:lnTo>
                  <a:pt x="501396" y="355092"/>
                </a:lnTo>
                <a:lnTo>
                  <a:pt x="501396" y="0"/>
                </a:lnTo>
                <a:lnTo>
                  <a:pt x="0" y="0"/>
                </a:lnTo>
                <a:lnTo>
                  <a:pt x="0" y="355092"/>
                </a:lnTo>
                <a:close/>
              </a:path>
            </a:pathLst>
          </a:custGeom>
          <a:ln w="9144">
            <a:solidFill>
              <a:srgbClr val="1737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8811132" y="4513833"/>
            <a:ext cx="36449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895">
              <a:lnSpc>
                <a:spcPct val="100000"/>
              </a:lnSpc>
              <a:spcBef>
                <a:spcPts val="100"/>
              </a:spcBef>
            </a:pPr>
            <a:r>
              <a:rPr sz="600" b="1" spc="-5" dirty="0">
                <a:latin typeface="Arial"/>
                <a:cs typeface="Arial"/>
              </a:rPr>
              <a:t>99.995%</a:t>
            </a:r>
            <a:endParaRPr sz="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8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600" b="1" spc="-5" dirty="0">
                <a:latin typeface="Arial"/>
                <a:cs typeface="Arial"/>
              </a:rPr>
              <a:t>PUREZA</a:t>
            </a:r>
            <a:endParaRPr sz="6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8817229" y="5008245"/>
            <a:ext cx="31496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600" b="1" spc="-5" dirty="0">
                <a:latin typeface="Arial"/>
                <a:cs typeface="Arial"/>
              </a:rPr>
              <a:t>99.995%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5647944" y="4326635"/>
            <a:ext cx="4862830" cy="1900555"/>
            <a:chOff x="5647944" y="4326635"/>
            <a:chExt cx="4862830" cy="1900555"/>
          </a:xfrm>
        </p:grpSpPr>
        <p:sp>
          <p:nvSpPr>
            <p:cNvPr id="63" name="object 63"/>
            <p:cNvSpPr/>
            <p:nvPr/>
          </p:nvSpPr>
          <p:spPr>
            <a:xfrm>
              <a:off x="5647944" y="4959095"/>
              <a:ext cx="1493520" cy="42062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178040" y="4571999"/>
              <a:ext cx="565150" cy="425450"/>
            </a:xfrm>
            <a:custGeom>
              <a:avLst/>
              <a:gdLst/>
              <a:ahLst/>
              <a:cxnLst/>
              <a:rect l="l" t="t" r="r" b="b"/>
              <a:pathLst>
                <a:path w="565150" h="425450">
                  <a:moveTo>
                    <a:pt x="498475" y="0"/>
                  </a:moveTo>
                  <a:lnTo>
                    <a:pt x="511936" y="21081"/>
                  </a:lnTo>
                  <a:lnTo>
                    <a:pt x="0" y="383031"/>
                  </a:lnTo>
                  <a:lnTo>
                    <a:pt x="26415" y="425195"/>
                  </a:lnTo>
                  <a:lnTo>
                    <a:pt x="538352" y="62737"/>
                  </a:lnTo>
                  <a:lnTo>
                    <a:pt x="555625" y="62737"/>
                  </a:lnTo>
                  <a:lnTo>
                    <a:pt x="564895" y="13716"/>
                  </a:lnTo>
                  <a:lnTo>
                    <a:pt x="498475" y="0"/>
                  </a:lnTo>
                  <a:close/>
                </a:path>
                <a:path w="565150" h="425450">
                  <a:moveTo>
                    <a:pt x="555625" y="62737"/>
                  </a:moveTo>
                  <a:lnTo>
                    <a:pt x="538352" y="62737"/>
                  </a:lnTo>
                  <a:lnTo>
                    <a:pt x="551941" y="83819"/>
                  </a:lnTo>
                  <a:lnTo>
                    <a:pt x="555625" y="62737"/>
                  </a:lnTo>
                  <a:close/>
                </a:path>
              </a:pathLst>
            </a:custGeom>
            <a:solidFill>
              <a:srgbClr val="9BB9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7178802" y="4572761"/>
              <a:ext cx="565150" cy="425450"/>
            </a:xfrm>
            <a:custGeom>
              <a:avLst/>
              <a:gdLst/>
              <a:ahLst/>
              <a:cxnLst/>
              <a:rect l="l" t="t" r="r" b="b"/>
              <a:pathLst>
                <a:path w="565150" h="425450">
                  <a:moveTo>
                    <a:pt x="498475" y="0"/>
                  </a:moveTo>
                  <a:lnTo>
                    <a:pt x="511937" y="21081"/>
                  </a:lnTo>
                  <a:lnTo>
                    <a:pt x="0" y="383031"/>
                  </a:lnTo>
                  <a:lnTo>
                    <a:pt x="26416" y="425195"/>
                  </a:lnTo>
                  <a:lnTo>
                    <a:pt x="538352" y="62737"/>
                  </a:lnTo>
                  <a:lnTo>
                    <a:pt x="551942" y="83819"/>
                  </a:lnTo>
                  <a:lnTo>
                    <a:pt x="564896" y="13715"/>
                  </a:lnTo>
                  <a:lnTo>
                    <a:pt x="4984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7178802" y="4572761"/>
              <a:ext cx="565150" cy="425450"/>
            </a:xfrm>
            <a:custGeom>
              <a:avLst/>
              <a:gdLst/>
              <a:ahLst/>
              <a:cxnLst/>
              <a:rect l="l" t="t" r="r" b="b"/>
              <a:pathLst>
                <a:path w="565150" h="425450">
                  <a:moveTo>
                    <a:pt x="0" y="383031"/>
                  </a:moveTo>
                  <a:lnTo>
                    <a:pt x="511937" y="21081"/>
                  </a:lnTo>
                  <a:lnTo>
                    <a:pt x="498475" y="0"/>
                  </a:lnTo>
                  <a:lnTo>
                    <a:pt x="564896" y="13715"/>
                  </a:lnTo>
                  <a:lnTo>
                    <a:pt x="551942" y="83819"/>
                  </a:lnTo>
                  <a:lnTo>
                    <a:pt x="538352" y="62737"/>
                  </a:lnTo>
                  <a:lnTo>
                    <a:pt x="26416" y="425195"/>
                  </a:lnTo>
                  <a:lnTo>
                    <a:pt x="0" y="383031"/>
                  </a:lnTo>
                  <a:close/>
                </a:path>
              </a:pathLst>
            </a:custGeom>
            <a:ln w="25908">
              <a:solidFill>
                <a:srgbClr val="1737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7793736" y="5338571"/>
              <a:ext cx="864107" cy="25298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7184136" y="5230367"/>
              <a:ext cx="585470" cy="238760"/>
            </a:xfrm>
            <a:custGeom>
              <a:avLst/>
              <a:gdLst/>
              <a:ahLst/>
              <a:cxnLst/>
              <a:rect l="l" t="t" r="r" b="b"/>
              <a:pathLst>
                <a:path w="585470" h="238760">
                  <a:moveTo>
                    <a:pt x="13462" y="0"/>
                  </a:moveTo>
                  <a:lnTo>
                    <a:pt x="0" y="45973"/>
                  </a:lnTo>
                  <a:lnTo>
                    <a:pt x="534416" y="215391"/>
                  </a:lnTo>
                  <a:lnTo>
                    <a:pt x="527939" y="238759"/>
                  </a:lnTo>
                  <a:lnTo>
                    <a:pt x="585216" y="206247"/>
                  </a:lnTo>
                  <a:lnTo>
                    <a:pt x="566293" y="169417"/>
                  </a:lnTo>
                  <a:lnTo>
                    <a:pt x="548005" y="169417"/>
                  </a:lnTo>
                  <a:lnTo>
                    <a:pt x="13462" y="0"/>
                  </a:lnTo>
                  <a:close/>
                </a:path>
                <a:path w="585470" h="238760">
                  <a:moveTo>
                    <a:pt x="554482" y="146049"/>
                  </a:moveTo>
                  <a:lnTo>
                    <a:pt x="548005" y="169417"/>
                  </a:lnTo>
                  <a:lnTo>
                    <a:pt x="566293" y="169417"/>
                  </a:lnTo>
                  <a:lnTo>
                    <a:pt x="554482" y="146049"/>
                  </a:lnTo>
                  <a:close/>
                </a:path>
              </a:pathLst>
            </a:custGeom>
            <a:solidFill>
              <a:srgbClr val="9BB9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7184897" y="5231129"/>
              <a:ext cx="585470" cy="238760"/>
            </a:xfrm>
            <a:custGeom>
              <a:avLst/>
              <a:gdLst/>
              <a:ahLst/>
              <a:cxnLst/>
              <a:rect l="l" t="t" r="r" b="b"/>
              <a:pathLst>
                <a:path w="585470" h="238760">
                  <a:moveTo>
                    <a:pt x="13461" y="0"/>
                  </a:moveTo>
                  <a:lnTo>
                    <a:pt x="0" y="45974"/>
                  </a:lnTo>
                  <a:lnTo>
                    <a:pt x="534416" y="215392"/>
                  </a:lnTo>
                  <a:lnTo>
                    <a:pt x="527938" y="238760"/>
                  </a:lnTo>
                  <a:lnTo>
                    <a:pt x="585216" y="206248"/>
                  </a:lnTo>
                  <a:lnTo>
                    <a:pt x="554481" y="146050"/>
                  </a:lnTo>
                  <a:lnTo>
                    <a:pt x="548004" y="169418"/>
                  </a:lnTo>
                  <a:lnTo>
                    <a:pt x="134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7184897" y="5231129"/>
              <a:ext cx="585470" cy="238760"/>
            </a:xfrm>
            <a:custGeom>
              <a:avLst/>
              <a:gdLst/>
              <a:ahLst/>
              <a:cxnLst/>
              <a:rect l="l" t="t" r="r" b="b"/>
              <a:pathLst>
                <a:path w="585470" h="238760">
                  <a:moveTo>
                    <a:pt x="13461" y="0"/>
                  </a:moveTo>
                  <a:lnTo>
                    <a:pt x="548004" y="169418"/>
                  </a:lnTo>
                  <a:lnTo>
                    <a:pt x="554481" y="146050"/>
                  </a:lnTo>
                  <a:lnTo>
                    <a:pt x="585216" y="206248"/>
                  </a:lnTo>
                  <a:lnTo>
                    <a:pt x="527938" y="238760"/>
                  </a:lnTo>
                  <a:lnTo>
                    <a:pt x="534416" y="215392"/>
                  </a:lnTo>
                  <a:lnTo>
                    <a:pt x="0" y="45974"/>
                  </a:lnTo>
                  <a:lnTo>
                    <a:pt x="13461" y="0"/>
                  </a:lnTo>
                  <a:close/>
                </a:path>
              </a:pathLst>
            </a:custGeom>
            <a:ln w="25908">
              <a:solidFill>
                <a:srgbClr val="1737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7793736" y="4869179"/>
              <a:ext cx="864107" cy="25298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7193280" y="5004815"/>
              <a:ext cx="579120" cy="155575"/>
            </a:xfrm>
            <a:custGeom>
              <a:avLst/>
              <a:gdLst/>
              <a:ahLst/>
              <a:cxnLst/>
              <a:rect l="l" t="t" r="r" b="b"/>
              <a:pathLst>
                <a:path w="579120" h="155575">
                  <a:moveTo>
                    <a:pt x="516000" y="0"/>
                  </a:moveTo>
                  <a:lnTo>
                    <a:pt x="519302" y="29590"/>
                  </a:lnTo>
                  <a:lnTo>
                    <a:pt x="0" y="96265"/>
                  </a:lnTo>
                  <a:lnTo>
                    <a:pt x="6985" y="155447"/>
                  </a:lnTo>
                  <a:lnTo>
                    <a:pt x="526288" y="89407"/>
                  </a:lnTo>
                  <a:lnTo>
                    <a:pt x="551561" y="89407"/>
                  </a:lnTo>
                  <a:lnTo>
                    <a:pt x="579120" y="52323"/>
                  </a:lnTo>
                  <a:lnTo>
                    <a:pt x="516000" y="0"/>
                  </a:lnTo>
                  <a:close/>
                </a:path>
                <a:path w="579120" h="155575">
                  <a:moveTo>
                    <a:pt x="551561" y="89407"/>
                  </a:moveTo>
                  <a:lnTo>
                    <a:pt x="526288" y="89407"/>
                  </a:lnTo>
                  <a:lnTo>
                    <a:pt x="529463" y="118998"/>
                  </a:lnTo>
                  <a:lnTo>
                    <a:pt x="551561" y="89407"/>
                  </a:lnTo>
                  <a:close/>
                </a:path>
              </a:pathLst>
            </a:custGeom>
            <a:ln w="9144">
              <a:solidFill>
                <a:srgbClr val="1737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7194041" y="5005577"/>
              <a:ext cx="579120" cy="155575"/>
            </a:xfrm>
            <a:custGeom>
              <a:avLst/>
              <a:gdLst/>
              <a:ahLst/>
              <a:cxnLst/>
              <a:rect l="l" t="t" r="r" b="b"/>
              <a:pathLst>
                <a:path w="579120" h="155575">
                  <a:moveTo>
                    <a:pt x="0" y="96266"/>
                  </a:moveTo>
                  <a:lnTo>
                    <a:pt x="519302" y="29591"/>
                  </a:lnTo>
                  <a:lnTo>
                    <a:pt x="516000" y="0"/>
                  </a:lnTo>
                  <a:lnTo>
                    <a:pt x="579119" y="52324"/>
                  </a:lnTo>
                  <a:lnTo>
                    <a:pt x="529462" y="118999"/>
                  </a:lnTo>
                  <a:lnTo>
                    <a:pt x="526287" y="89408"/>
                  </a:lnTo>
                  <a:lnTo>
                    <a:pt x="6984" y="155448"/>
                  </a:lnTo>
                  <a:lnTo>
                    <a:pt x="0" y="96266"/>
                  </a:lnTo>
                  <a:close/>
                </a:path>
              </a:pathLst>
            </a:custGeom>
            <a:ln w="25908">
              <a:solidFill>
                <a:srgbClr val="1737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7793736" y="4361687"/>
              <a:ext cx="864107" cy="25298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8692895" y="4404359"/>
              <a:ext cx="615950" cy="113030"/>
            </a:xfrm>
            <a:custGeom>
              <a:avLst/>
              <a:gdLst/>
              <a:ahLst/>
              <a:cxnLst/>
              <a:rect l="l" t="t" r="r" b="b"/>
              <a:pathLst>
                <a:path w="615950" h="113029">
                  <a:moveTo>
                    <a:pt x="562228" y="0"/>
                  </a:moveTo>
                  <a:lnTo>
                    <a:pt x="562228" y="28320"/>
                  </a:lnTo>
                  <a:lnTo>
                    <a:pt x="0" y="28320"/>
                  </a:lnTo>
                  <a:lnTo>
                    <a:pt x="0" y="84454"/>
                  </a:lnTo>
                  <a:lnTo>
                    <a:pt x="562228" y="84454"/>
                  </a:lnTo>
                  <a:lnTo>
                    <a:pt x="562228" y="112775"/>
                  </a:lnTo>
                  <a:lnTo>
                    <a:pt x="615696" y="56133"/>
                  </a:lnTo>
                  <a:lnTo>
                    <a:pt x="562228" y="0"/>
                  </a:lnTo>
                  <a:close/>
                </a:path>
              </a:pathLst>
            </a:custGeom>
            <a:solidFill>
              <a:srgbClr val="9BB9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8693658" y="4434077"/>
              <a:ext cx="615950" cy="113030"/>
            </a:xfrm>
            <a:custGeom>
              <a:avLst/>
              <a:gdLst/>
              <a:ahLst/>
              <a:cxnLst/>
              <a:rect l="l" t="t" r="r" b="b"/>
              <a:pathLst>
                <a:path w="615950" h="113029">
                  <a:moveTo>
                    <a:pt x="562228" y="0"/>
                  </a:moveTo>
                  <a:lnTo>
                    <a:pt x="562228" y="28321"/>
                  </a:lnTo>
                  <a:lnTo>
                    <a:pt x="0" y="28321"/>
                  </a:lnTo>
                  <a:lnTo>
                    <a:pt x="0" y="84455"/>
                  </a:lnTo>
                  <a:lnTo>
                    <a:pt x="562228" y="84455"/>
                  </a:lnTo>
                  <a:lnTo>
                    <a:pt x="562228" y="112776"/>
                  </a:lnTo>
                  <a:lnTo>
                    <a:pt x="615696" y="56134"/>
                  </a:lnTo>
                  <a:lnTo>
                    <a:pt x="5622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8693658" y="4434077"/>
              <a:ext cx="615950" cy="113030"/>
            </a:xfrm>
            <a:custGeom>
              <a:avLst/>
              <a:gdLst/>
              <a:ahLst/>
              <a:cxnLst/>
              <a:rect l="l" t="t" r="r" b="b"/>
              <a:pathLst>
                <a:path w="615950" h="113029">
                  <a:moveTo>
                    <a:pt x="0" y="28321"/>
                  </a:moveTo>
                  <a:lnTo>
                    <a:pt x="562228" y="28321"/>
                  </a:lnTo>
                  <a:lnTo>
                    <a:pt x="562228" y="0"/>
                  </a:lnTo>
                  <a:lnTo>
                    <a:pt x="615696" y="56134"/>
                  </a:lnTo>
                  <a:lnTo>
                    <a:pt x="562228" y="112776"/>
                  </a:lnTo>
                  <a:lnTo>
                    <a:pt x="562228" y="84455"/>
                  </a:lnTo>
                  <a:lnTo>
                    <a:pt x="0" y="84455"/>
                  </a:lnTo>
                  <a:lnTo>
                    <a:pt x="0" y="28321"/>
                  </a:lnTo>
                  <a:close/>
                </a:path>
              </a:pathLst>
            </a:custGeom>
            <a:ln w="25908">
              <a:solidFill>
                <a:srgbClr val="1737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9336023" y="4326635"/>
              <a:ext cx="740664" cy="25146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8692895" y="5333999"/>
              <a:ext cx="379730" cy="112395"/>
            </a:xfrm>
            <a:custGeom>
              <a:avLst/>
              <a:gdLst/>
              <a:ahLst/>
              <a:cxnLst/>
              <a:rect l="l" t="t" r="r" b="b"/>
              <a:pathLst>
                <a:path w="379729" h="112395">
                  <a:moveTo>
                    <a:pt x="326135" y="0"/>
                  </a:moveTo>
                  <a:lnTo>
                    <a:pt x="326135" y="28447"/>
                  </a:lnTo>
                  <a:lnTo>
                    <a:pt x="0" y="28447"/>
                  </a:lnTo>
                  <a:lnTo>
                    <a:pt x="0" y="84328"/>
                  </a:lnTo>
                  <a:lnTo>
                    <a:pt x="326135" y="84328"/>
                  </a:lnTo>
                  <a:lnTo>
                    <a:pt x="326135" y="112268"/>
                  </a:lnTo>
                  <a:lnTo>
                    <a:pt x="379475" y="56387"/>
                  </a:lnTo>
                  <a:lnTo>
                    <a:pt x="326135" y="0"/>
                  </a:lnTo>
                  <a:close/>
                </a:path>
              </a:pathLst>
            </a:custGeom>
            <a:solidFill>
              <a:srgbClr val="9BB9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8693658" y="5334761"/>
              <a:ext cx="379730" cy="112395"/>
            </a:xfrm>
            <a:custGeom>
              <a:avLst/>
              <a:gdLst/>
              <a:ahLst/>
              <a:cxnLst/>
              <a:rect l="l" t="t" r="r" b="b"/>
              <a:pathLst>
                <a:path w="379729" h="112395">
                  <a:moveTo>
                    <a:pt x="326136" y="0"/>
                  </a:moveTo>
                  <a:lnTo>
                    <a:pt x="326136" y="28447"/>
                  </a:lnTo>
                  <a:lnTo>
                    <a:pt x="0" y="28447"/>
                  </a:lnTo>
                  <a:lnTo>
                    <a:pt x="0" y="84328"/>
                  </a:lnTo>
                  <a:lnTo>
                    <a:pt x="326136" y="84328"/>
                  </a:lnTo>
                  <a:lnTo>
                    <a:pt x="326136" y="112268"/>
                  </a:lnTo>
                  <a:lnTo>
                    <a:pt x="379475" y="56387"/>
                  </a:lnTo>
                  <a:lnTo>
                    <a:pt x="3261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8693658" y="5334761"/>
              <a:ext cx="379730" cy="112395"/>
            </a:xfrm>
            <a:custGeom>
              <a:avLst/>
              <a:gdLst/>
              <a:ahLst/>
              <a:cxnLst/>
              <a:rect l="l" t="t" r="r" b="b"/>
              <a:pathLst>
                <a:path w="379729" h="112395">
                  <a:moveTo>
                    <a:pt x="0" y="28447"/>
                  </a:moveTo>
                  <a:lnTo>
                    <a:pt x="326136" y="28447"/>
                  </a:lnTo>
                  <a:lnTo>
                    <a:pt x="326136" y="0"/>
                  </a:lnTo>
                  <a:lnTo>
                    <a:pt x="379475" y="56387"/>
                  </a:lnTo>
                  <a:lnTo>
                    <a:pt x="326136" y="112268"/>
                  </a:lnTo>
                  <a:lnTo>
                    <a:pt x="326136" y="84328"/>
                  </a:lnTo>
                  <a:lnTo>
                    <a:pt x="0" y="84328"/>
                  </a:lnTo>
                  <a:lnTo>
                    <a:pt x="0" y="28447"/>
                  </a:lnTo>
                  <a:close/>
                </a:path>
              </a:pathLst>
            </a:custGeom>
            <a:ln w="25908">
              <a:solidFill>
                <a:srgbClr val="1737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7165847" y="5425439"/>
              <a:ext cx="571500" cy="457200"/>
            </a:xfrm>
            <a:custGeom>
              <a:avLst/>
              <a:gdLst/>
              <a:ahLst/>
              <a:cxnLst/>
              <a:rect l="l" t="t" r="r" b="b"/>
              <a:pathLst>
                <a:path w="571500" h="457200">
                  <a:moveTo>
                    <a:pt x="31876" y="0"/>
                  </a:moveTo>
                  <a:lnTo>
                    <a:pt x="0" y="46228"/>
                  </a:lnTo>
                  <a:lnTo>
                    <a:pt x="512191" y="433832"/>
                  </a:lnTo>
                  <a:lnTo>
                    <a:pt x="496443" y="457200"/>
                  </a:lnTo>
                  <a:lnTo>
                    <a:pt x="571500" y="444093"/>
                  </a:lnTo>
                  <a:lnTo>
                    <a:pt x="562863" y="387654"/>
                  </a:lnTo>
                  <a:lnTo>
                    <a:pt x="543432" y="387654"/>
                  </a:lnTo>
                  <a:lnTo>
                    <a:pt x="31876" y="0"/>
                  </a:lnTo>
                  <a:close/>
                </a:path>
                <a:path w="571500" h="457200">
                  <a:moveTo>
                    <a:pt x="559053" y="364845"/>
                  </a:moveTo>
                  <a:lnTo>
                    <a:pt x="543432" y="387654"/>
                  </a:lnTo>
                  <a:lnTo>
                    <a:pt x="562863" y="387654"/>
                  </a:lnTo>
                  <a:lnTo>
                    <a:pt x="559053" y="364845"/>
                  </a:lnTo>
                  <a:close/>
                </a:path>
              </a:pathLst>
            </a:custGeom>
            <a:solidFill>
              <a:srgbClr val="9BB9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7166610" y="5426201"/>
              <a:ext cx="571500" cy="457200"/>
            </a:xfrm>
            <a:custGeom>
              <a:avLst/>
              <a:gdLst/>
              <a:ahLst/>
              <a:cxnLst/>
              <a:rect l="l" t="t" r="r" b="b"/>
              <a:pathLst>
                <a:path w="571500" h="457200">
                  <a:moveTo>
                    <a:pt x="31876" y="0"/>
                  </a:moveTo>
                  <a:lnTo>
                    <a:pt x="0" y="46228"/>
                  </a:lnTo>
                  <a:lnTo>
                    <a:pt x="512191" y="433832"/>
                  </a:lnTo>
                  <a:lnTo>
                    <a:pt x="496443" y="457200"/>
                  </a:lnTo>
                  <a:lnTo>
                    <a:pt x="571500" y="444093"/>
                  </a:lnTo>
                  <a:lnTo>
                    <a:pt x="559054" y="364845"/>
                  </a:lnTo>
                  <a:lnTo>
                    <a:pt x="543433" y="387654"/>
                  </a:lnTo>
                  <a:lnTo>
                    <a:pt x="318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7166610" y="5426201"/>
              <a:ext cx="571500" cy="457200"/>
            </a:xfrm>
            <a:custGeom>
              <a:avLst/>
              <a:gdLst/>
              <a:ahLst/>
              <a:cxnLst/>
              <a:rect l="l" t="t" r="r" b="b"/>
              <a:pathLst>
                <a:path w="571500" h="457200">
                  <a:moveTo>
                    <a:pt x="31876" y="0"/>
                  </a:moveTo>
                  <a:lnTo>
                    <a:pt x="543433" y="387654"/>
                  </a:lnTo>
                  <a:lnTo>
                    <a:pt x="559054" y="364845"/>
                  </a:lnTo>
                  <a:lnTo>
                    <a:pt x="571500" y="444093"/>
                  </a:lnTo>
                  <a:lnTo>
                    <a:pt x="496443" y="457200"/>
                  </a:lnTo>
                  <a:lnTo>
                    <a:pt x="512191" y="433832"/>
                  </a:lnTo>
                  <a:lnTo>
                    <a:pt x="0" y="46228"/>
                  </a:lnTo>
                  <a:lnTo>
                    <a:pt x="31876" y="0"/>
                  </a:lnTo>
                  <a:close/>
                </a:path>
              </a:pathLst>
            </a:custGeom>
            <a:ln w="25908">
              <a:solidFill>
                <a:srgbClr val="1737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8682227" y="4922519"/>
              <a:ext cx="615950" cy="112395"/>
            </a:xfrm>
            <a:custGeom>
              <a:avLst/>
              <a:gdLst/>
              <a:ahLst/>
              <a:cxnLst/>
              <a:rect l="l" t="t" r="r" b="b"/>
              <a:pathLst>
                <a:path w="615950" h="112395">
                  <a:moveTo>
                    <a:pt x="561721" y="0"/>
                  </a:moveTo>
                  <a:lnTo>
                    <a:pt x="561721" y="28320"/>
                  </a:lnTo>
                  <a:lnTo>
                    <a:pt x="0" y="28320"/>
                  </a:lnTo>
                  <a:lnTo>
                    <a:pt x="0" y="84454"/>
                  </a:lnTo>
                  <a:lnTo>
                    <a:pt x="561721" y="84454"/>
                  </a:lnTo>
                  <a:lnTo>
                    <a:pt x="561721" y="112267"/>
                  </a:lnTo>
                  <a:lnTo>
                    <a:pt x="615696" y="56133"/>
                  </a:lnTo>
                  <a:lnTo>
                    <a:pt x="561721" y="0"/>
                  </a:lnTo>
                  <a:close/>
                </a:path>
              </a:pathLst>
            </a:custGeom>
            <a:solidFill>
              <a:srgbClr val="9BB9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8682989" y="4923281"/>
              <a:ext cx="615950" cy="112395"/>
            </a:xfrm>
            <a:custGeom>
              <a:avLst/>
              <a:gdLst/>
              <a:ahLst/>
              <a:cxnLst/>
              <a:rect l="l" t="t" r="r" b="b"/>
              <a:pathLst>
                <a:path w="615950" h="112395">
                  <a:moveTo>
                    <a:pt x="561720" y="0"/>
                  </a:moveTo>
                  <a:lnTo>
                    <a:pt x="561720" y="28321"/>
                  </a:lnTo>
                  <a:lnTo>
                    <a:pt x="0" y="28321"/>
                  </a:lnTo>
                  <a:lnTo>
                    <a:pt x="0" y="84455"/>
                  </a:lnTo>
                  <a:lnTo>
                    <a:pt x="561720" y="84455"/>
                  </a:lnTo>
                  <a:lnTo>
                    <a:pt x="561720" y="112268"/>
                  </a:lnTo>
                  <a:lnTo>
                    <a:pt x="615695" y="56134"/>
                  </a:lnTo>
                  <a:lnTo>
                    <a:pt x="5617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682989" y="4923281"/>
              <a:ext cx="615950" cy="112395"/>
            </a:xfrm>
            <a:custGeom>
              <a:avLst/>
              <a:gdLst/>
              <a:ahLst/>
              <a:cxnLst/>
              <a:rect l="l" t="t" r="r" b="b"/>
              <a:pathLst>
                <a:path w="615950" h="112395">
                  <a:moveTo>
                    <a:pt x="0" y="28321"/>
                  </a:moveTo>
                  <a:lnTo>
                    <a:pt x="561720" y="28321"/>
                  </a:lnTo>
                  <a:lnTo>
                    <a:pt x="561720" y="0"/>
                  </a:lnTo>
                  <a:lnTo>
                    <a:pt x="615695" y="56134"/>
                  </a:lnTo>
                  <a:lnTo>
                    <a:pt x="561720" y="112268"/>
                  </a:lnTo>
                  <a:lnTo>
                    <a:pt x="561720" y="84455"/>
                  </a:lnTo>
                  <a:lnTo>
                    <a:pt x="0" y="84455"/>
                  </a:lnTo>
                  <a:lnTo>
                    <a:pt x="0" y="28321"/>
                  </a:lnTo>
                  <a:close/>
                </a:path>
              </a:pathLst>
            </a:custGeom>
            <a:ln w="25907">
              <a:solidFill>
                <a:srgbClr val="1737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8695944" y="5492495"/>
              <a:ext cx="381000" cy="113030"/>
            </a:xfrm>
            <a:custGeom>
              <a:avLst/>
              <a:gdLst/>
              <a:ahLst/>
              <a:cxnLst/>
              <a:rect l="l" t="t" r="r" b="b"/>
              <a:pathLst>
                <a:path w="381000" h="113029">
                  <a:moveTo>
                    <a:pt x="327532" y="0"/>
                  </a:moveTo>
                  <a:lnTo>
                    <a:pt x="327532" y="28447"/>
                  </a:lnTo>
                  <a:lnTo>
                    <a:pt x="0" y="28447"/>
                  </a:lnTo>
                  <a:lnTo>
                    <a:pt x="0" y="84327"/>
                  </a:lnTo>
                  <a:lnTo>
                    <a:pt x="327532" y="84327"/>
                  </a:lnTo>
                  <a:lnTo>
                    <a:pt x="327532" y="112775"/>
                  </a:lnTo>
                  <a:lnTo>
                    <a:pt x="381000" y="56387"/>
                  </a:lnTo>
                  <a:lnTo>
                    <a:pt x="327532" y="0"/>
                  </a:lnTo>
                  <a:close/>
                </a:path>
              </a:pathLst>
            </a:custGeom>
            <a:solidFill>
              <a:srgbClr val="9BB9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696705" y="5493257"/>
              <a:ext cx="381000" cy="113030"/>
            </a:xfrm>
            <a:custGeom>
              <a:avLst/>
              <a:gdLst/>
              <a:ahLst/>
              <a:cxnLst/>
              <a:rect l="l" t="t" r="r" b="b"/>
              <a:pathLst>
                <a:path w="381000" h="113029">
                  <a:moveTo>
                    <a:pt x="327533" y="0"/>
                  </a:moveTo>
                  <a:lnTo>
                    <a:pt x="327533" y="28447"/>
                  </a:lnTo>
                  <a:lnTo>
                    <a:pt x="0" y="28447"/>
                  </a:lnTo>
                  <a:lnTo>
                    <a:pt x="0" y="84327"/>
                  </a:lnTo>
                  <a:lnTo>
                    <a:pt x="327533" y="84327"/>
                  </a:lnTo>
                  <a:lnTo>
                    <a:pt x="327533" y="112775"/>
                  </a:lnTo>
                  <a:lnTo>
                    <a:pt x="381000" y="56387"/>
                  </a:lnTo>
                  <a:lnTo>
                    <a:pt x="3275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696705" y="5493257"/>
              <a:ext cx="381000" cy="113030"/>
            </a:xfrm>
            <a:custGeom>
              <a:avLst/>
              <a:gdLst/>
              <a:ahLst/>
              <a:cxnLst/>
              <a:rect l="l" t="t" r="r" b="b"/>
              <a:pathLst>
                <a:path w="381000" h="113029">
                  <a:moveTo>
                    <a:pt x="0" y="28447"/>
                  </a:moveTo>
                  <a:lnTo>
                    <a:pt x="327533" y="28447"/>
                  </a:lnTo>
                  <a:lnTo>
                    <a:pt x="327533" y="0"/>
                  </a:lnTo>
                  <a:lnTo>
                    <a:pt x="381000" y="56387"/>
                  </a:lnTo>
                  <a:lnTo>
                    <a:pt x="327533" y="112775"/>
                  </a:lnTo>
                  <a:lnTo>
                    <a:pt x="327533" y="84327"/>
                  </a:lnTo>
                  <a:lnTo>
                    <a:pt x="0" y="84327"/>
                  </a:lnTo>
                  <a:lnTo>
                    <a:pt x="0" y="28447"/>
                  </a:lnTo>
                  <a:close/>
                </a:path>
              </a:pathLst>
            </a:custGeom>
            <a:ln w="25908">
              <a:solidFill>
                <a:srgbClr val="1737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9736835" y="5312663"/>
              <a:ext cx="379730" cy="112395"/>
            </a:xfrm>
            <a:custGeom>
              <a:avLst/>
              <a:gdLst/>
              <a:ahLst/>
              <a:cxnLst/>
              <a:rect l="l" t="t" r="r" b="b"/>
              <a:pathLst>
                <a:path w="379729" h="112395">
                  <a:moveTo>
                    <a:pt x="326136" y="0"/>
                  </a:moveTo>
                  <a:lnTo>
                    <a:pt x="326136" y="27940"/>
                  </a:lnTo>
                  <a:lnTo>
                    <a:pt x="0" y="27940"/>
                  </a:lnTo>
                  <a:lnTo>
                    <a:pt x="0" y="84328"/>
                  </a:lnTo>
                  <a:lnTo>
                    <a:pt x="326136" y="84328"/>
                  </a:lnTo>
                  <a:lnTo>
                    <a:pt x="326136" y="112268"/>
                  </a:lnTo>
                  <a:lnTo>
                    <a:pt x="379475" y="55880"/>
                  </a:lnTo>
                  <a:lnTo>
                    <a:pt x="326136" y="0"/>
                  </a:lnTo>
                  <a:close/>
                </a:path>
              </a:pathLst>
            </a:custGeom>
            <a:solidFill>
              <a:srgbClr val="9BB9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9737597" y="5313425"/>
              <a:ext cx="379730" cy="112395"/>
            </a:xfrm>
            <a:custGeom>
              <a:avLst/>
              <a:gdLst/>
              <a:ahLst/>
              <a:cxnLst/>
              <a:rect l="l" t="t" r="r" b="b"/>
              <a:pathLst>
                <a:path w="379729" h="112395">
                  <a:moveTo>
                    <a:pt x="326135" y="0"/>
                  </a:moveTo>
                  <a:lnTo>
                    <a:pt x="326135" y="27940"/>
                  </a:lnTo>
                  <a:lnTo>
                    <a:pt x="0" y="27940"/>
                  </a:lnTo>
                  <a:lnTo>
                    <a:pt x="0" y="84328"/>
                  </a:lnTo>
                  <a:lnTo>
                    <a:pt x="326135" y="84328"/>
                  </a:lnTo>
                  <a:lnTo>
                    <a:pt x="326135" y="112268"/>
                  </a:lnTo>
                  <a:lnTo>
                    <a:pt x="379475" y="55880"/>
                  </a:lnTo>
                  <a:lnTo>
                    <a:pt x="3261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9737597" y="5313425"/>
              <a:ext cx="379730" cy="112395"/>
            </a:xfrm>
            <a:custGeom>
              <a:avLst/>
              <a:gdLst/>
              <a:ahLst/>
              <a:cxnLst/>
              <a:rect l="l" t="t" r="r" b="b"/>
              <a:pathLst>
                <a:path w="379729" h="112395">
                  <a:moveTo>
                    <a:pt x="0" y="27940"/>
                  </a:moveTo>
                  <a:lnTo>
                    <a:pt x="326135" y="27940"/>
                  </a:lnTo>
                  <a:lnTo>
                    <a:pt x="326135" y="0"/>
                  </a:lnTo>
                  <a:lnTo>
                    <a:pt x="379475" y="55880"/>
                  </a:lnTo>
                  <a:lnTo>
                    <a:pt x="326135" y="112268"/>
                  </a:lnTo>
                  <a:lnTo>
                    <a:pt x="326135" y="84328"/>
                  </a:lnTo>
                  <a:lnTo>
                    <a:pt x="0" y="84328"/>
                  </a:lnTo>
                  <a:lnTo>
                    <a:pt x="0" y="27940"/>
                  </a:lnTo>
                  <a:close/>
                </a:path>
              </a:pathLst>
            </a:custGeom>
            <a:ln w="25908">
              <a:solidFill>
                <a:srgbClr val="1737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7793736" y="5807963"/>
              <a:ext cx="864107" cy="41910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8671560" y="5873495"/>
              <a:ext cx="381000" cy="112395"/>
            </a:xfrm>
            <a:custGeom>
              <a:avLst/>
              <a:gdLst/>
              <a:ahLst/>
              <a:cxnLst/>
              <a:rect l="l" t="t" r="r" b="b"/>
              <a:pathLst>
                <a:path w="381000" h="112395">
                  <a:moveTo>
                    <a:pt x="326898" y="0"/>
                  </a:moveTo>
                  <a:lnTo>
                    <a:pt x="326898" y="27914"/>
                  </a:lnTo>
                  <a:lnTo>
                    <a:pt x="0" y="27914"/>
                  </a:lnTo>
                  <a:lnTo>
                    <a:pt x="0" y="84302"/>
                  </a:lnTo>
                  <a:lnTo>
                    <a:pt x="326898" y="84302"/>
                  </a:lnTo>
                  <a:lnTo>
                    <a:pt x="326898" y="112204"/>
                  </a:lnTo>
                  <a:lnTo>
                    <a:pt x="380492" y="55816"/>
                  </a:lnTo>
                  <a:lnTo>
                    <a:pt x="326898" y="0"/>
                  </a:lnTo>
                  <a:close/>
                </a:path>
              </a:pathLst>
            </a:custGeom>
            <a:solidFill>
              <a:srgbClr val="9BB9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8672322" y="5874257"/>
              <a:ext cx="381000" cy="112395"/>
            </a:xfrm>
            <a:custGeom>
              <a:avLst/>
              <a:gdLst/>
              <a:ahLst/>
              <a:cxnLst/>
              <a:rect l="l" t="t" r="r" b="b"/>
              <a:pathLst>
                <a:path w="381000" h="112395">
                  <a:moveTo>
                    <a:pt x="326898" y="0"/>
                  </a:moveTo>
                  <a:lnTo>
                    <a:pt x="326898" y="27914"/>
                  </a:lnTo>
                  <a:lnTo>
                    <a:pt x="0" y="27914"/>
                  </a:lnTo>
                  <a:lnTo>
                    <a:pt x="0" y="84302"/>
                  </a:lnTo>
                  <a:lnTo>
                    <a:pt x="326898" y="84302"/>
                  </a:lnTo>
                  <a:lnTo>
                    <a:pt x="326898" y="112204"/>
                  </a:lnTo>
                  <a:lnTo>
                    <a:pt x="380492" y="55816"/>
                  </a:lnTo>
                  <a:lnTo>
                    <a:pt x="3268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8672322" y="5874257"/>
              <a:ext cx="381000" cy="112395"/>
            </a:xfrm>
            <a:custGeom>
              <a:avLst/>
              <a:gdLst/>
              <a:ahLst/>
              <a:cxnLst/>
              <a:rect l="l" t="t" r="r" b="b"/>
              <a:pathLst>
                <a:path w="381000" h="112395">
                  <a:moveTo>
                    <a:pt x="0" y="27914"/>
                  </a:moveTo>
                  <a:lnTo>
                    <a:pt x="326898" y="27914"/>
                  </a:lnTo>
                  <a:lnTo>
                    <a:pt x="326898" y="0"/>
                  </a:lnTo>
                  <a:lnTo>
                    <a:pt x="380492" y="55816"/>
                  </a:lnTo>
                  <a:lnTo>
                    <a:pt x="326898" y="112204"/>
                  </a:lnTo>
                  <a:lnTo>
                    <a:pt x="326898" y="84302"/>
                  </a:lnTo>
                  <a:lnTo>
                    <a:pt x="0" y="84302"/>
                  </a:lnTo>
                  <a:lnTo>
                    <a:pt x="0" y="27914"/>
                  </a:lnTo>
                  <a:close/>
                </a:path>
              </a:pathLst>
            </a:custGeom>
            <a:ln w="25907">
              <a:solidFill>
                <a:srgbClr val="1737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8676132" y="6033515"/>
              <a:ext cx="381000" cy="112395"/>
            </a:xfrm>
            <a:custGeom>
              <a:avLst/>
              <a:gdLst/>
              <a:ahLst/>
              <a:cxnLst/>
              <a:rect l="l" t="t" r="r" b="b"/>
              <a:pathLst>
                <a:path w="381000" h="112395">
                  <a:moveTo>
                    <a:pt x="327533" y="0"/>
                  </a:moveTo>
                  <a:lnTo>
                    <a:pt x="327533" y="27914"/>
                  </a:lnTo>
                  <a:lnTo>
                    <a:pt x="0" y="27914"/>
                  </a:lnTo>
                  <a:lnTo>
                    <a:pt x="0" y="84302"/>
                  </a:lnTo>
                  <a:lnTo>
                    <a:pt x="327533" y="84302"/>
                  </a:lnTo>
                  <a:lnTo>
                    <a:pt x="327533" y="112204"/>
                  </a:lnTo>
                  <a:lnTo>
                    <a:pt x="381000" y="56388"/>
                  </a:lnTo>
                  <a:lnTo>
                    <a:pt x="327533" y="0"/>
                  </a:lnTo>
                  <a:close/>
                </a:path>
              </a:pathLst>
            </a:custGeom>
            <a:solidFill>
              <a:srgbClr val="9BB9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8676894" y="6034277"/>
              <a:ext cx="381000" cy="112395"/>
            </a:xfrm>
            <a:custGeom>
              <a:avLst/>
              <a:gdLst/>
              <a:ahLst/>
              <a:cxnLst/>
              <a:rect l="l" t="t" r="r" b="b"/>
              <a:pathLst>
                <a:path w="381000" h="112395">
                  <a:moveTo>
                    <a:pt x="327532" y="0"/>
                  </a:moveTo>
                  <a:lnTo>
                    <a:pt x="327532" y="27914"/>
                  </a:lnTo>
                  <a:lnTo>
                    <a:pt x="0" y="27914"/>
                  </a:lnTo>
                  <a:lnTo>
                    <a:pt x="0" y="84302"/>
                  </a:lnTo>
                  <a:lnTo>
                    <a:pt x="327532" y="84302"/>
                  </a:lnTo>
                  <a:lnTo>
                    <a:pt x="327532" y="112204"/>
                  </a:lnTo>
                  <a:lnTo>
                    <a:pt x="381000" y="56388"/>
                  </a:lnTo>
                  <a:lnTo>
                    <a:pt x="3275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8676894" y="6034277"/>
              <a:ext cx="381000" cy="112395"/>
            </a:xfrm>
            <a:custGeom>
              <a:avLst/>
              <a:gdLst/>
              <a:ahLst/>
              <a:cxnLst/>
              <a:rect l="l" t="t" r="r" b="b"/>
              <a:pathLst>
                <a:path w="381000" h="112395">
                  <a:moveTo>
                    <a:pt x="0" y="27914"/>
                  </a:moveTo>
                  <a:lnTo>
                    <a:pt x="327532" y="27914"/>
                  </a:lnTo>
                  <a:lnTo>
                    <a:pt x="327532" y="0"/>
                  </a:lnTo>
                  <a:lnTo>
                    <a:pt x="381000" y="56388"/>
                  </a:lnTo>
                  <a:lnTo>
                    <a:pt x="327532" y="112204"/>
                  </a:lnTo>
                  <a:lnTo>
                    <a:pt x="327532" y="84302"/>
                  </a:lnTo>
                  <a:lnTo>
                    <a:pt x="0" y="84302"/>
                  </a:lnTo>
                  <a:lnTo>
                    <a:pt x="0" y="27914"/>
                  </a:lnTo>
                  <a:close/>
                </a:path>
              </a:pathLst>
            </a:custGeom>
            <a:ln w="25908">
              <a:solidFill>
                <a:srgbClr val="1737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9930384" y="5849111"/>
              <a:ext cx="381000" cy="112395"/>
            </a:xfrm>
            <a:custGeom>
              <a:avLst/>
              <a:gdLst/>
              <a:ahLst/>
              <a:cxnLst/>
              <a:rect l="l" t="t" r="r" b="b"/>
              <a:pathLst>
                <a:path w="381000" h="112395">
                  <a:moveTo>
                    <a:pt x="327533" y="0"/>
                  </a:moveTo>
                  <a:lnTo>
                    <a:pt x="327533" y="27914"/>
                  </a:lnTo>
                  <a:lnTo>
                    <a:pt x="0" y="27914"/>
                  </a:lnTo>
                  <a:lnTo>
                    <a:pt x="0" y="84302"/>
                  </a:lnTo>
                  <a:lnTo>
                    <a:pt x="327533" y="84302"/>
                  </a:lnTo>
                  <a:lnTo>
                    <a:pt x="327533" y="112204"/>
                  </a:lnTo>
                  <a:lnTo>
                    <a:pt x="380492" y="55816"/>
                  </a:lnTo>
                  <a:lnTo>
                    <a:pt x="327533" y="0"/>
                  </a:lnTo>
                  <a:close/>
                </a:path>
              </a:pathLst>
            </a:custGeom>
            <a:solidFill>
              <a:srgbClr val="9BB9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9931146" y="5849873"/>
              <a:ext cx="381000" cy="112395"/>
            </a:xfrm>
            <a:custGeom>
              <a:avLst/>
              <a:gdLst/>
              <a:ahLst/>
              <a:cxnLst/>
              <a:rect l="l" t="t" r="r" b="b"/>
              <a:pathLst>
                <a:path w="381000" h="112395">
                  <a:moveTo>
                    <a:pt x="327532" y="0"/>
                  </a:moveTo>
                  <a:lnTo>
                    <a:pt x="327532" y="27914"/>
                  </a:lnTo>
                  <a:lnTo>
                    <a:pt x="0" y="27914"/>
                  </a:lnTo>
                  <a:lnTo>
                    <a:pt x="0" y="84302"/>
                  </a:lnTo>
                  <a:lnTo>
                    <a:pt x="327532" y="84302"/>
                  </a:lnTo>
                  <a:lnTo>
                    <a:pt x="327532" y="112204"/>
                  </a:lnTo>
                  <a:lnTo>
                    <a:pt x="380492" y="55816"/>
                  </a:lnTo>
                  <a:lnTo>
                    <a:pt x="3275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9931146" y="5849873"/>
              <a:ext cx="381000" cy="112395"/>
            </a:xfrm>
            <a:custGeom>
              <a:avLst/>
              <a:gdLst/>
              <a:ahLst/>
              <a:cxnLst/>
              <a:rect l="l" t="t" r="r" b="b"/>
              <a:pathLst>
                <a:path w="381000" h="112395">
                  <a:moveTo>
                    <a:pt x="0" y="27914"/>
                  </a:moveTo>
                  <a:lnTo>
                    <a:pt x="327532" y="27914"/>
                  </a:lnTo>
                  <a:lnTo>
                    <a:pt x="327532" y="0"/>
                  </a:lnTo>
                  <a:lnTo>
                    <a:pt x="380492" y="55816"/>
                  </a:lnTo>
                  <a:lnTo>
                    <a:pt x="327532" y="112204"/>
                  </a:lnTo>
                  <a:lnTo>
                    <a:pt x="327532" y="84302"/>
                  </a:lnTo>
                  <a:lnTo>
                    <a:pt x="0" y="84302"/>
                  </a:lnTo>
                  <a:lnTo>
                    <a:pt x="0" y="27914"/>
                  </a:lnTo>
                  <a:close/>
                </a:path>
              </a:pathLst>
            </a:custGeom>
            <a:ln w="25907">
              <a:solidFill>
                <a:srgbClr val="1737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0116311" y="6074663"/>
              <a:ext cx="381000" cy="112395"/>
            </a:xfrm>
            <a:custGeom>
              <a:avLst/>
              <a:gdLst/>
              <a:ahLst/>
              <a:cxnLst/>
              <a:rect l="l" t="t" r="r" b="b"/>
              <a:pathLst>
                <a:path w="381000" h="112395">
                  <a:moveTo>
                    <a:pt x="327533" y="0"/>
                  </a:moveTo>
                  <a:lnTo>
                    <a:pt x="327533" y="27914"/>
                  </a:lnTo>
                  <a:lnTo>
                    <a:pt x="0" y="27914"/>
                  </a:lnTo>
                  <a:lnTo>
                    <a:pt x="0" y="84302"/>
                  </a:lnTo>
                  <a:lnTo>
                    <a:pt x="327533" y="84302"/>
                  </a:lnTo>
                  <a:lnTo>
                    <a:pt x="327533" y="112204"/>
                  </a:lnTo>
                  <a:lnTo>
                    <a:pt x="380492" y="56388"/>
                  </a:lnTo>
                  <a:lnTo>
                    <a:pt x="327533" y="0"/>
                  </a:lnTo>
                  <a:close/>
                </a:path>
              </a:pathLst>
            </a:custGeom>
            <a:solidFill>
              <a:srgbClr val="9BB9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0117073" y="6067805"/>
              <a:ext cx="381000" cy="112395"/>
            </a:xfrm>
            <a:custGeom>
              <a:avLst/>
              <a:gdLst/>
              <a:ahLst/>
              <a:cxnLst/>
              <a:rect l="l" t="t" r="r" b="b"/>
              <a:pathLst>
                <a:path w="381000" h="112395">
                  <a:moveTo>
                    <a:pt x="327532" y="0"/>
                  </a:moveTo>
                  <a:lnTo>
                    <a:pt x="327532" y="27914"/>
                  </a:lnTo>
                  <a:lnTo>
                    <a:pt x="0" y="27914"/>
                  </a:lnTo>
                  <a:lnTo>
                    <a:pt x="0" y="84302"/>
                  </a:lnTo>
                  <a:lnTo>
                    <a:pt x="327532" y="84302"/>
                  </a:lnTo>
                  <a:lnTo>
                    <a:pt x="327532" y="112204"/>
                  </a:lnTo>
                  <a:lnTo>
                    <a:pt x="380492" y="56388"/>
                  </a:lnTo>
                  <a:lnTo>
                    <a:pt x="3275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0117073" y="6067805"/>
              <a:ext cx="381000" cy="112395"/>
            </a:xfrm>
            <a:custGeom>
              <a:avLst/>
              <a:gdLst/>
              <a:ahLst/>
              <a:cxnLst/>
              <a:rect l="l" t="t" r="r" b="b"/>
              <a:pathLst>
                <a:path w="381000" h="112395">
                  <a:moveTo>
                    <a:pt x="0" y="27914"/>
                  </a:moveTo>
                  <a:lnTo>
                    <a:pt x="327532" y="27914"/>
                  </a:lnTo>
                  <a:lnTo>
                    <a:pt x="327532" y="0"/>
                  </a:lnTo>
                  <a:lnTo>
                    <a:pt x="380492" y="56388"/>
                  </a:lnTo>
                  <a:lnTo>
                    <a:pt x="327532" y="112204"/>
                  </a:lnTo>
                  <a:lnTo>
                    <a:pt x="327532" y="84302"/>
                  </a:lnTo>
                  <a:lnTo>
                    <a:pt x="0" y="84302"/>
                  </a:lnTo>
                  <a:lnTo>
                    <a:pt x="0" y="27914"/>
                  </a:lnTo>
                  <a:close/>
                </a:path>
              </a:pathLst>
            </a:custGeom>
            <a:ln w="25908">
              <a:solidFill>
                <a:srgbClr val="1737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7" name="object 107"/>
          <p:cNvSpPr txBox="1"/>
          <p:nvPr/>
        </p:nvSpPr>
        <p:spPr>
          <a:xfrm>
            <a:off x="7886445" y="4403852"/>
            <a:ext cx="6654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Arial"/>
                <a:cs typeface="Arial"/>
              </a:rPr>
              <a:t>PL</a:t>
            </a:r>
            <a:r>
              <a:rPr sz="900" b="1" spc="-15" dirty="0">
                <a:latin typeface="Arial"/>
                <a:cs typeface="Arial"/>
              </a:rPr>
              <a:t>Á</a:t>
            </a:r>
            <a:r>
              <a:rPr sz="900" b="1" dirty="0">
                <a:latin typeface="Arial"/>
                <a:cs typeface="Arial"/>
              </a:rPr>
              <a:t>STIC</a:t>
            </a:r>
            <a:r>
              <a:rPr sz="900" b="1" spc="-10" dirty="0">
                <a:latin typeface="Arial"/>
                <a:cs typeface="Arial"/>
              </a:rPr>
              <a:t>O</a:t>
            </a:r>
            <a:r>
              <a:rPr sz="900" b="1" dirty="0">
                <a:latin typeface="Arial"/>
                <a:cs typeface="Arial"/>
              </a:rPr>
              <a:t>S</a:t>
            </a:r>
            <a:endParaRPr sz="900">
              <a:latin typeface="Arial"/>
              <a:cs typeface="Arial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9464040" y="4335907"/>
            <a:ext cx="47244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Arial"/>
                <a:cs typeface="Arial"/>
              </a:rPr>
              <a:t>PELLE</a:t>
            </a:r>
            <a:r>
              <a:rPr sz="800" b="1" spc="-15" dirty="0">
                <a:latin typeface="Arial"/>
                <a:cs typeface="Arial"/>
              </a:rPr>
              <a:t>T</a:t>
            </a:r>
            <a:r>
              <a:rPr sz="800" b="1" dirty="0">
                <a:latin typeface="Arial"/>
                <a:cs typeface="Arial"/>
              </a:rPr>
              <a:t>S</a:t>
            </a:r>
            <a:endParaRPr sz="800">
              <a:latin typeface="Arial"/>
              <a:cs typeface="Arial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5798565" y="4993335"/>
            <a:ext cx="1221740" cy="339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8890" algn="ctr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Arial"/>
                <a:cs typeface="Arial"/>
              </a:rPr>
              <a:t>MATERIALES</a:t>
            </a:r>
            <a:endParaRPr sz="1000">
              <a:latin typeface="Arial"/>
              <a:cs typeface="Arial"/>
            </a:endParaRPr>
          </a:p>
          <a:p>
            <a:pPr marR="5080" algn="ctr">
              <a:lnSpc>
                <a:spcPct val="100000"/>
              </a:lnSpc>
              <a:spcBef>
                <a:spcPts val="15"/>
              </a:spcBef>
            </a:pPr>
            <a:r>
              <a:rPr sz="1000" b="1" spc="-10" dirty="0">
                <a:latin typeface="Arial"/>
                <a:cs typeface="Arial"/>
              </a:rPr>
              <a:t>RECICLABLES</a:t>
            </a:r>
            <a:r>
              <a:rPr sz="1000" b="1" spc="2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25%</a:t>
            </a:r>
            <a:endParaRPr sz="1050">
              <a:latin typeface="Arial"/>
              <a:cs typeface="Arial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7984490" y="4907660"/>
            <a:ext cx="44830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Arial"/>
                <a:cs typeface="Arial"/>
              </a:rPr>
              <a:t>V</a:t>
            </a:r>
            <a:r>
              <a:rPr sz="1000" b="1" spc="-5" dirty="0">
                <a:latin typeface="Arial"/>
                <a:cs typeface="Arial"/>
              </a:rPr>
              <a:t>IDRIO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9367393" y="4878070"/>
            <a:ext cx="2075814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00" b="1" spc="-5" dirty="0">
                <a:latin typeface="Arial"/>
                <a:cs typeface="Arial"/>
              </a:rPr>
              <a:t>VENTA </a:t>
            </a:r>
            <a:r>
              <a:rPr sz="800" b="1" dirty="0">
                <a:latin typeface="Arial"/>
                <a:cs typeface="Arial"/>
              </a:rPr>
              <a:t>ST </a:t>
            </a:r>
            <a:r>
              <a:rPr sz="800" b="1" spc="-10" dirty="0">
                <a:latin typeface="Arial"/>
                <a:cs typeface="Arial"/>
              </a:rPr>
              <a:t>GOBAIN, </a:t>
            </a:r>
            <a:r>
              <a:rPr sz="800" b="1" dirty="0">
                <a:latin typeface="Arial"/>
                <a:cs typeface="Arial"/>
              </a:rPr>
              <a:t>OWEN-ILLINOIS,</a:t>
            </a:r>
            <a:r>
              <a:rPr sz="800" b="1" spc="-20" dirty="0">
                <a:latin typeface="Arial"/>
                <a:cs typeface="Arial"/>
              </a:rPr>
              <a:t> </a:t>
            </a:r>
            <a:r>
              <a:rPr sz="800" b="1" spc="-5" dirty="0">
                <a:latin typeface="Arial"/>
                <a:cs typeface="Arial"/>
              </a:rPr>
              <a:t>ETC.</a:t>
            </a:r>
            <a:endParaRPr sz="800">
              <a:latin typeface="Arial"/>
              <a:cs typeface="Arial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7924165" y="5365241"/>
            <a:ext cx="6165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b="1" spc="15" dirty="0">
                <a:latin typeface="Arial"/>
                <a:cs typeface="Arial"/>
              </a:rPr>
              <a:t>M</a:t>
            </a:r>
            <a:r>
              <a:rPr sz="1000" b="1" spc="-10" dirty="0">
                <a:latin typeface="Arial"/>
                <a:cs typeface="Arial"/>
              </a:rPr>
              <a:t>E</a:t>
            </a:r>
            <a:r>
              <a:rPr sz="1000" b="1" spc="5" dirty="0">
                <a:latin typeface="Arial"/>
                <a:cs typeface="Arial"/>
              </a:rPr>
              <a:t>T</a:t>
            </a:r>
            <a:r>
              <a:rPr sz="1000" b="1" spc="-40" dirty="0">
                <a:latin typeface="Arial"/>
                <a:cs typeface="Arial"/>
              </a:rPr>
              <a:t>A</a:t>
            </a:r>
            <a:r>
              <a:rPr sz="1000" b="1" spc="-5" dirty="0">
                <a:latin typeface="Arial"/>
                <a:cs typeface="Arial"/>
              </a:rPr>
              <a:t>L</a:t>
            </a:r>
            <a:r>
              <a:rPr sz="1000" b="1" spc="-10" dirty="0">
                <a:latin typeface="Arial"/>
                <a:cs typeface="Arial"/>
              </a:rPr>
              <a:t>E</a:t>
            </a:r>
            <a:r>
              <a:rPr sz="1000" b="1" spc="-5" dirty="0">
                <a:latin typeface="Arial"/>
                <a:cs typeface="Arial"/>
              </a:rPr>
              <a:t>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9103741" y="5306948"/>
            <a:ext cx="58547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Arial"/>
                <a:cs typeface="Arial"/>
              </a:rPr>
              <a:t>FE</a:t>
            </a:r>
            <a:r>
              <a:rPr sz="800" b="1" spc="-5" dirty="0">
                <a:latin typeface="Arial"/>
                <a:cs typeface="Arial"/>
              </a:rPr>
              <a:t>RR</a:t>
            </a:r>
            <a:r>
              <a:rPr sz="800" b="1" dirty="0">
                <a:latin typeface="Arial"/>
                <a:cs typeface="Arial"/>
              </a:rPr>
              <a:t>OSOS</a:t>
            </a:r>
            <a:endParaRPr sz="800">
              <a:latin typeface="Arial"/>
              <a:cs typeface="Arial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10196448" y="5265165"/>
            <a:ext cx="46863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latin typeface="Arial"/>
                <a:cs typeface="Arial"/>
              </a:rPr>
              <a:t>VENTA</a:t>
            </a:r>
            <a:endParaRPr sz="1050">
              <a:latin typeface="Arial"/>
              <a:cs typeface="Arial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9123933" y="5443220"/>
            <a:ext cx="214122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  <a:tabLst>
                <a:tab pos="1671955" algn="l"/>
              </a:tabLst>
            </a:pPr>
            <a:r>
              <a:rPr sz="800" b="1" spc="-5" dirty="0">
                <a:latin typeface="Arial"/>
                <a:cs typeface="Arial"/>
              </a:rPr>
              <a:t>N</a:t>
            </a:r>
            <a:r>
              <a:rPr sz="800" b="1" dirty="0">
                <a:latin typeface="Arial"/>
                <a:cs typeface="Arial"/>
              </a:rPr>
              <a:t>O FE</a:t>
            </a:r>
            <a:r>
              <a:rPr sz="800" b="1" spc="-5" dirty="0">
                <a:latin typeface="Arial"/>
                <a:cs typeface="Arial"/>
              </a:rPr>
              <a:t>RR</a:t>
            </a:r>
            <a:r>
              <a:rPr sz="800" b="1" dirty="0">
                <a:latin typeface="Arial"/>
                <a:cs typeface="Arial"/>
              </a:rPr>
              <a:t>OSOS,</a:t>
            </a:r>
            <a:r>
              <a:rPr sz="800" b="1" spc="-15" dirty="0">
                <a:latin typeface="Arial"/>
                <a:cs typeface="Arial"/>
              </a:rPr>
              <a:t> </a:t>
            </a:r>
            <a:r>
              <a:rPr sz="800" b="1" spc="-45" dirty="0">
                <a:latin typeface="Arial"/>
                <a:cs typeface="Arial"/>
              </a:rPr>
              <a:t>A</a:t>
            </a:r>
            <a:r>
              <a:rPr sz="800" b="1" dirty="0">
                <a:latin typeface="Arial"/>
                <a:cs typeface="Arial"/>
              </a:rPr>
              <a:t>L,</a:t>
            </a:r>
            <a:r>
              <a:rPr sz="800" b="1" spc="30" dirty="0">
                <a:latin typeface="Arial"/>
                <a:cs typeface="Arial"/>
              </a:rPr>
              <a:t> </a:t>
            </a:r>
            <a:r>
              <a:rPr sz="800" b="1" spc="-5" dirty="0">
                <a:latin typeface="Arial"/>
                <a:cs typeface="Arial"/>
              </a:rPr>
              <a:t>C</a:t>
            </a:r>
            <a:r>
              <a:rPr sz="800" b="1" dirty="0">
                <a:latin typeface="Arial"/>
                <a:cs typeface="Arial"/>
              </a:rPr>
              <a:t>u	</a:t>
            </a:r>
            <a:r>
              <a:rPr sz="1050" b="1" dirty="0">
                <a:latin typeface="Arial"/>
                <a:cs typeface="Arial"/>
              </a:rPr>
              <a:t>VENTA</a:t>
            </a:r>
            <a:endParaRPr sz="1050">
              <a:latin typeface="Arial"/>
              <a:cs typeface="Arial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7925434" y="5833973"/>
            <a:ext cx="577850" cy="27305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45720" marR="5080" indent="-45720">
              <a:lnSpc>
                <a:spcPct val="102499"/>
              </a:lnSpc>
              <a:spcBef>
                <a:spcPts val="80"/>
              </a:spcBef>
            </a:pPr>
            <a:r>
              <a:rPr sz="800" b="1" spc="-5" dirty="0">
                <a:latin typeface="Arial"/>
                <a:cs typeface="Arial"/>
              </a:rPr>
              <a:t>C</a:t>
            </a:r>
            <a:r>
              <a:rPr sz="800" b="1" spc="-45" dirty="0">
                <a:latin typeface="Arial"/>
                <a:cs typeface="Arial"/>
              </a:rPr>
              <a:t>A</a:t>
            </a:r>
            <a:r>
              <a:rPr sz="800" b="1" spc="-5" dirty="0">
                <a:latin typeface="Arial"/>
                <a:cs typeface="Arial"/>
              </a:rPr>
              <a:t>R</a:t>
            </a:r>
            <a:r>
              <a:rPr sz="800" b="1" spc="-15" dirty="0">
                <a:latin typeface="Arial"/>
                <a:cs typeface="Arial"/>
              </a:rPr>
              <a:t>T</a:t>
            </a:r>
            <a:r>
              <a:rPr sz="800" b="1" dirty="0">
                <a:latin typeface="Arial"/>
                <a:cs typeface="Arial"/>
              </a:rPr>
              <a:t>O</a:t>
            </a:r>
            <a:r>
              <a:rPr sz="800" b="1" spc="-10" dirty="0">
                <a:latin typeface="Arial"/>
                <a:cs typeface="Arial"/>
              </a:rPr>
              <a:t>N</a:t>
            </a:r>
            <a:r>
              <a:rPr sz="800" b="1" dirty="0">
                <a:latin typeface="Arial"/>
                <a:cs typeface="Arial"/>
              </a:rPr>
              <a:t>ES  </a:t>
            </a:r>
            <a:r>
              <a:rPr sz="800" b="1" spc="-5" dirty="0">
                <a:latin typeface="Arial"/>
                <a:cs typeface="Arial"/>
              </a:rPr>
              <a:t>PAPELES</a:t>
            </a:r>
            <a:endParaRPr sz="800">
              <a:latin typeface="Arial"/>
              <a:cs typeface="Arial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9163177" y="5778805"/>
            <a:ext cx="763270" cy="4197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123189">
              <a:lnSpc>
                <a:spcPct val="123000"/>
              </a:lnSpc>
              <a:spcBef>
                <a:spcPts val="100"/>
              </a:spcBef>
            </a:pPr>
            <a:r>
              <a:rPr sz="1050" b="1" spc="-25" dirty="0">
                <a:latin typeface="Arial"/>
                <a:cs typeface="Arial"/>
              </a:rPr>
              <a:t>PAPEL  </a:t>
            </a:r>
            <a:r>
              <a:rPr sz="1050" b="1" dirty="0">
                <a:latin typeface="Arial"/>
                <a:cs typeface="Arial"/>
              </a:rPr>
              <a:t>C</a:t>
            </a:r>
            <a:r>
              <a:rPr sz="1050" b="1" spc="-35" dirty="0">
                <a:latin typeface="Arial"/>
                <a:cs typeface="Arial"/>
              </a:rPr>
              <a:t>A</a:t>
            </a:r>
            <a:r>
              <a:rPr sz="1050" b="1" dirty="0">
                <a:latin typeface="Arial"/>
                <a:cs typeface="Arial"/>
              </a:rPr>
              <a:t>RTON</a:t>
            </a:r>
            <a:r>
              <a:rPr sz="1050" b="1" spc="5" dirty="0">
                <a:latin typeface="Arial"/>
                <a:cs typeface="Arial"/>
              </a:rPr>
              <a:t>E</a:t>
            </a:r>
            <a:r>
              <a:rPr sz="1050" b="1" dirty="0">
                <a:latin typeface="Arial"/>
                <a:cs typeface="Arial"/>
              </a:rPr>
              <a:t>S</a:t>
            </a:r>
            <a:endParaRPr sz="1050">
              <a:latin typeface="Arial"/>
              <a:cs typeface="Arial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10391902" y="5708571"/>
            <a:ext cx="612140" cy="502920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15"/>
              </a:spcBef>
            </a:pPr>
            <a:r>
              <a:rPr sz="1050" b="1" dirty="0">
                <a:latin typeface="Arial"/>
                <a:cs typeface="Arial"/>
              </a:rPr>
              <a:t>VENTA</a:t>
            </a:r>
            <a:endParaRPr sz="1050">
              <a:latin typeface="Arial"/>
              <a:cs typeface="Arial"/>
            </a:endParaRPr>
          </a:p>
          <a:p>
            <a:pPr marL="142240">
              <a:lnSpc>
                <a:spcPct val="100000"/>
              </a:lnSpc>
              <a:spcBef>
                <a:spcPts val="615"/>
              </a:spcBef>
            </a:pPr>
            <a:r>
              <a:rPr sz="1050" b="1" spc="5" dirty="0">
                <a:latin typeface="Arial"/>
                <a:cs typeface="Arial"/>
              </a:rPr>
              <a:t>VENTA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119" name="object 119"/>
          <p:cNvGrpSpPr/>
          <p:nvPr/>
        </p:nvGrpSpPr>
        <p:grpSpPr>
          <a:xfrm>
            <a:off x="5402579" y="4174235"/>
            <a:ext cx="6040120" cy="2158365"/>
            <a:chOff x="5402579" y="4174235"/>
            <a:chExt cx="6040120" cy="2158365"/>
          </a:xfrm>
        </p:grpSpPr>
        <p:sp>
          <p:nvSpPr>
            <p:cNvPr id="120" name="object 120"/>
            <p:cNvSpPr/>
            <p:nvPr/>
          </p:nvSpPr>
          <p:spPr>
            <a:xfrm>
              <a:off x="5408675" y="4180331"/>
              <a:ext cx="6027420" cy="2146300"/>
            </a:xfrm>
            <a:custGeom>
              <a:avLst/>
              <a:gdLst/>
              <a:ahLst/>
              <a:cxnLst/>
              <a:rect l="l" t="t" r="r" b="b"/>
              <a:pathLst>
                <a:path w="6027420" h="2146300">
                  <a:moveTo>
                    <a:pt x="0" y="2145792"/>
                  </a:moveTo>
                  <a:lnTo>
                    <a:pt x="6027420" y="2145792"/>
                  </a:lnTo>
                  <a:lnTo>
                    <a:pt x="6027420" y="0"/>
                  </a:lnTo>
                  <a:lnTo>
                    <a:pt x="0" y="0"/>
                  </a:lnTo>
                  <a:lnTo>
                    <a:pt x="0" y="2145792"/>
                  </a:lnTo>
                  <a:close/>
                </a:path>
              </a:pathLst>
            </a:custGeom>
            <a:ln w="12192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0353294" y="5494781"/>
              <a:ext cx="381000" cy="112395"/>
            </a:xfrm>
            <a:custGeom>
              <a:avLst/>
              <a:gdLst/>
              <a:ahLst/>
              <a:cxnLst/>
              <a:rect l="l" t="t" r="r" b="b"/>
              <a:pathLst>
                <a:path w="381000" h="112395">
                  <a:moveTo>
                    <a:pt x="0" y="27940"/>
                  </a:moveTo>
                  <a:lnTo>
                    <a:pt x="327532" y="27940"/>
                  </a:lnTo>
                  <a:lnTo>
                    <a:pt x="327532" y="0"/>
                  </a:lnTo>
                  <a:lnTo>
                    <a:pt x="381000" y="55880"/>
                  </a:lnTo>
                  <a:lnTo>
                    <a:pt x="327532" y="112204"/>
                  </a:lnTo>
                  <a:lnTo>
                    <a:pt x="327532" y="84328"/>
                  </a:lnTo>
                  <a:lnTo>
                    <a:pt x="0" y="84328"/>
                  </a:lnTo>
                  <a:lnTo>
                    <a:pt x="0" y="27940"/>
                  </a:lnTo>
                  <a:close/>
                </a:path>
              </a:pathLst>
            </a:custGeom>
            <a:ln w="25908">
              <a:solidFill>
                <a:srgbClr val="1737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2" name="object 122"/>
          <p:cNvGrpSpPr/>
          <p:nvPr/>
        </p:nvGrpSpPr>
        <p:grpSpPr>
          <a:xfrm>
            <a:off x="3530248" y="25776"/>
            <a:ext cx="7801391" cy="660024"/>
            <a:chOff x="3909050" y="38100"/>
            <a:chExt cx="7801391" cy="660024"/>
          </a:xfrm>
        </p:grpSpPr>
        <p:sp>
          <p:nvSpPr>
            <p:cNvPr id="123" name="object 123"/>
            <p:cNvSpPr/>
            <p:nvPr/>
          </p:nvSpPr>
          <p:spPr>
            <a:xfrm>
              <a:off x="5574791" y="38100"/>
              <a:ext cx="449579" cy="44805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3909050" y="609277"/>
              <a:ext cx="7801391" cy="8884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3930430" y="608702"/>
              <a:ext cx="7743825" cy="0"/>
            </a:xfrm>
            <a:custGeom>
              <a:avLst/>
              <a:gdLst/>
              <a:ahLst/>
              <a:cxnLst/>
              <a:rect l="l" t="t" r="r" b="b"/>
              <a:pathLst>
                <a:path w="7743825">
                  <a:moveTo>
                    <a:pt x="0" y="0"/>
                  </a:moveTo>
                  <a:lnTo>
                    <a:pt x="7743317" y="0"/>
                  </a:lnTo>
                </a:path>
              </a:pathLst>
            </a:custGeom>
            <a:ln w="25908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3909050" y="496501"/>
              <a:ext cx="7801391" cy="8884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7" name="object 127"/>
          <p:cNvSpPr txBox="1"/>
          <p:nvPr/>
        </p:nvSpPr>
        <p:spPr>
          <a:xfrm>
            <a:off x="3930650" y="296417"/>
            <a:ext cx="77692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80920" algn="l"/>
                <a:tab pos="7755890" algn="l"/>
              </a:tabLst>
            </a:pPr>
            <a:r>
              <a:rPr sz="1200" b="1" u="heavy" dirty="0">
                <a:solidFill>
                  <a:srgbClr val="0E233D"/>
                </a:solidFill>
                <a:uFill>
                  <a:solidFill>
                    <a:srgbClr val="6FAC46"/>
                  </a:solidFill>
                </a:uFill>
                <a:latin typeface="TeXGyrePagella"/>
                <a:cs typeface="TeXGyrePagella"/>
              </a:rPr>
              <a:t> 	PR </a:t>
            </a:r>
            <a:r>
              <a:rPr sz="1200" b="1" u="heavy" spc="-5" dirty="0">
                <a:solidFill>
                  <a:srgbClr val="0E233D"/>
                </a:solidFill>
                <a:uFill>
                  <a:solidFill>
                    <a:srgbClr val="6FAC46"/>
                  </a:solidFill>
                </a:uFill>
                <a:latin typeface="TeXGyrePagella"/>
                <a:cs typeface="TeXGyrePagella"/>
              </a:rPr>
              <a:t>INTERNACIONAL S.A. </a:t>
            </a:r>
            <a:r>
              <a:rPr sz="1200" b="1" u="heavy" dirty="0">
                <a:solidFill>
                  <a:srgbClr val="0E233D"/>
                </a:solidFill>
                <a:uFill>
                  <a:solidFill>
                    <a:srgbClr val="6FAC46"/>
                  </a:solidFill>
                </a:uFill>
                <a:latin typeface="TeXGyrePagella"/>
                <a:cs typeface="TeXGyrePagella"/>
              </a:rPr>
              <a:t>- </a:t>
            </a:r>
            <a:r>
              <a:rPr sz="1200" b="1" u="heavy" spc="-5" dirty="0">
                <a:solidFill>
                  <a:srgbClr val="0E233D"/>
                </a:solidFill>
                <a:uFill>
                  <a:solidFill>
                    <a:srgbClr val="6FAC46"/>
                  </a:solidFill>
                </a:uFill>
                <a:latin typeface="TeXGyrePagella"/>
                <a:cs typeface="TeXGyrePagella"/>
              </a:rPr>
              <a:t>BUSINESS</a:t>
            </a:r>
            <a:r>
              <a:rPr sz="1200" b="1" u="heavy" spc="35" dirty="0">
                <a:solidFill>
                  <a:srgbClr val="0E233D"/>
                </a:solidFill>
                <a:uFill>
                  <a:solidFill>
                    <a:srgbClr val="6FAC46"/>
                  </a:solidFill>
                </a:uFill>
                <a:latin typeface="TeXGyrePagella"/>
                <a:cs typeface="TeXGyrePagella"/>
              </a:rPr>
              <a:t> </a:t>
            </a:r>
            <a:r>
              <a:rPr sz="1200" b="1" u="heavy" spc="-5" dirty="0">
                <a:solidFill>
                  <a:srgbClr val="0E233D"/>
                </a:solidFill>
                <a:uFill>
                  <a:solidFill>
                    <a:srgbClr val="6FAC46"/>
                  </a:solidFill>
                </a:uFill>
                <a:latin typeface="TeXGyrePagella"/>
                <a:cs typeface="TeXGyrePagella"/>
              </a:rPr>
              <a:t>PLAN	</a:t>
            </a:r>
            <a:endParaRPr sz="1200" dirty="0">
              <a:latin typeface="TeXGyrePagella"/>
              <a:cs typeface="TeXGyrePagella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6598094" y="668526"/>
            <a:ext cx="257752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E233D"/>
                </a:solidFill>
                <a:latin typeface="TeXGyrePagella"/>
                <a:cs typeface="TeXGyrePagella"/>
              </a:rPr>
              <a:t>Economía Circular </a:t>
            </a:r>
            <a:r>
              <a:rPr sz="1200" b="1" dirty="0">
                <a:solidFill>
                  <a:srgbClr val="0E233D"/>
                </a:solidFill>
                <a:latin typeface="TeXGyrePagella"/>
                <a:cs typeface="TeXGyrePagella"/>
              </a:rPr>
              <a:t>a </a:t>
            </a:r>
            <a:r>
              <a:rPr sz="1200" b="1" spc="-5" dirty="0">
                <a:solidFill>
                  <a:srgbClr val="0E233D"/>
                </a:solidFill>
                <a:latin typeface="TeXGyrePagella"/>
                <a:cs typeface="TeXGyrePagella"/>
              </a:rPr>
              <a:t>Gran</a:t>
            </a:r>
            <a:r>
              <a:rPr sz="1200" b="1" spc="-30" dirty="0">
                <a:solidFill>
                  <a:srgbClr val="0E233D"/>
                </a:solidFill>
                <a:latin typeface="TeXGyrePagella"/>
                <a:cs typeface="TeXGyrePagella"/>
              </a:rPr>
              <a:t> </a:t>
            </a:r>
            <a:r>
              <a:rPr sz="1200" b="1" spc="-5" dirty="0">
                <a:solidFill>
                  <a:srgbClr val="0E233D"/>
                </a:solidFill>
                <a:latin typeface="TeXGyrePagella"/>
                <a:cs typeface="TeXGyrePagella"/>
              </a:rPr>
              <a:t>Escala</a:t>
            </a:r>
            <a:endParaRPr sz="1200" dirty="0">
              <a:latin typeface="TeXGyrePagella"/>
              <a:cs typeface="TeXGyrePagella"/>
            </a:endParaRPr>
          </a:p>
        </p:txBody>
      </p:sp>
      <p:sp>
        <p:nvSpPr>
          <p:cNvPr id="129" name="object 129"/>
          <p:cNvSpPr txBox="1">
            <a:spLocks noGrp="1"/>
          </p:cNvSpPr>
          <p:nvPr>
            <p:ph type="title"/>
          </p:nvPr>
        </p:nvSpPr>
        <p:spPr>
          <a:xfrm>
            <a:off x="54051" y="72644"/>
            <a:ext cx="28295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27100" algn="l"/>
              </a:tabLst>
            </a:pPr>
            <a:r>
              <a:rPr sz="2400" b="0" dirty="0" smtClean="0">
                <a:latin typeface="TeXGyrePagella"/>
                <a:cs typeface="TeXGyrePagella"/>
              </a:rPr>
              <a:t>EL</a:t>
            </a:r>
            <a:r>
              <a:rPr sz="2400" b="0" spc="-60" dirty="0" smtClean="0">
                <a:latin typeface="TeXGyrePagella"/>
                <a:cs typeface="TeXGyrePagella"/>
              </a:rPr>
              <a:t> </a:t>
            </a:r>
            <a:r>
              <a:rPr sz="2400" b="0" spc="5" dirty="0">
                <a:latin typeface="TeXGyrePagella"/>
                <a:cs typeface="TeXGyrePagella"/>
              </a:rPr>
              <a:t>PROCESO</a:t>
            </a:r>
            <a:endParaRPr sz="2400" dirty="0">
              <a:latin typeface="TeXGyrePagella"/>
              <a:cs typeface="TeXGyrePagell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1440" y="1493011"/>
            <a:ext cx="10646410" cy="408114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70485" marR="1349375" indent="-58419">
              <a:lnSpc>
                <a:spcPct val="104400"/>
              </a:lnSpc>
              <a:spcBef>
                <a:spcPts val="5"/>
              </a:spcBef>
            </a:pPr>
            <a:r>
              <a:rPr sz="1800" b="1" dirty="0">
                <a:latin typeface="TeXGyrePagella"/>
                <a:cs typeface="TeXGyrePagella"/>
              </a:rPr>
              <a:t>Sistema</a:t>
            </a:r>
            <a:r>
              <a:rPr sz="1800" b="1" spc="-40" dirty="0">
                <a:latin typeface="TeXGyrePagella"/>
                <a:cs typeface="TeXGyrePagella"/>
              </a:rPr>
              <a:t> </a:t>
            </a:r>
            <a:r>
              <a:rPr sz="1800" b="1" dirty="0">
                <a:latin typeface="TeXGyrePagella"/>
                <a:cs typeface="TeXGyrePagella"/>
              </a:rPr>
              <a:t>para</a:t>
            </a:r>
            <a:r>
              <a:rPr sz="1800" b="1" spc="-30" dirty="0">
                <a:latin typeface="TeXGyrePagella"/>
                <a:cs typeface="TeXGyrePagella"/>
              </a:rPr>
              <a:t> </a:t>
            </a:r>
            <a:r>
              <a:rPr sz="1800" b="1" dirty="0">
                <a:latin typeface="TeXGyrePagella"/>
                <a:cs typeface="TeXGyrePagella"/>
              </a:rPr>
              <a:t>el</a:t>
            </a:r>
            <a:r>
              <a:rPr sz="1800" b="1" spc="-10" dirty="0">
                <a:latin typeface="TeXGyrePagella"/>
                <a:cs typeface="TeXGyrePagella"/>
              </a:rPr>
              <a:t> </a:t>
            </a:r>
            <a:r>
              <a:rPr sz="1800" b="1" spc="-5" dirty="0">
                <a:latin typeface="TeXGyrePagella"/>
                <a:cs typeface="TeXGyrePagella"/>
              </a:rPr>
              <a:t>tratamiento</a:t>
            </a:r>
            <a:r>
              <a:rPr sz="1800" b="1" spc="-45" dirty="0">
                <a:latin typeface="TeXGyrePagella"/>
                <a:cs typeface="TeXGyrePagella"/>
              </a:rPr>
              <a:t> </a:t>
            </a:r>
            <a:r>
              <a:rPr sz="1800" b="1" spc="-5" dirty="0">
                <a:latin typeface="TeXGyrePagella"/>
                <a:cs typeface="TeXGyrePagella"/>
              </a:rPr>
              <a:t>de</a:t>
            </a:r>
            <a:r>
              <a:rPr sz="1800" b="1" spc="-10" dirty="0">
                <a:latin typeface="TeXGyrePagella"/>
                <a:cs typeface="TeXGyrePagella"/>
              </a:rPr>
              <a:t> </a:t>
            </a:r>
            <a:r>
              <a:rPr sz="1800" b="1" spc="-5" dirty="0">
                <a:latin typeface="TeXGyrePagella"/>
                <a:cs typeface="TeXGyrePagella"/>
              </a:rPr>
              <a:t>residuos</a:t>
            </a:r>
            <a:r>
              <a:rPr sz="1800" b="1" spc="-35" dirty="0">
                <a:latin typeface="TeXGyrePagella"/>
                <a:cs typeface="TeXGyrePagella"/>
              </a:rPr>
              <a:t> </a:t>
            </a:r>
            <a:r>
              <a:rPr sz="1800" b="1" spc="-5" dirty="0">
                <a:latin typeface="TeXGyrePagella"/>
                <a:cs typeface="TeXGyrePagella"/>
              </a:rPr>
              <a:t>sólidos</a:t>
            </a:r>
            <a:r>
              <a:rPr sz="1800" b="1" spc="-50" dirty="0">
                <a:latin typeface="TeXGyrePagella"/>
                <a:cs typeface="TeXGyrePagella"/>
              </a:rPr>
              <a:t> </a:t>
            </a:r>
            <a:r>
              <a:rPr sz="1800" b="1" spc="-5" dirty="0">
                <a:latin typeface="TeXGyrePagella"/>
                <a:cs typeface="TeXGyrePagella"/>
              </a:rPr>
              <a:t>urbanos</a:t>
            </a:r>
            <a:r>
              <a:rPr sz="1800" b="1" spc="-35" dirty="0">
                <a:latin typeface="TeXGyrePagella"/>
                <a:cs typeface="TeXGyrePagella"/>
              </a:rPr>
              <a:t> </a:t>
            </a:r>
            <a:r>
              <a:rPr sz="1800" b="1" dirty="0">
                <a:latin typeface="TeXGyrePagella"/>
                <a:cs typeface="TeXGyrePagella"/>
              </a:rPr>
              <a:t>basado</a:t>
            </a:r>
            <a:r>
              <a:rPr sz="1800" b="1" spc="-35" dirty="0">
                <a:latin typeface="TeXGyrePagella"/>
                <a:cs typeface="TeXGyrePagella"/>
              </a:rPr>
              <a:t> </a:t>
            </a:r>
            <a:r>
              <a:rPr sz="1800" b="1" spc="-5" dirty="0">
                <a:latin typeface="TeXGyrePagella"/>
                <a:cs typeface="TeXGyrePagella"/>
              </a:rPr>
              <a:t>en</a:t>
            </a:r>
            <a:r>
              <a:rPr sz="1800" b="1" spc="-10" dirty="0">
                <a:latin typeface="TeXGyrePagella"/>
                <a:cs typeface="TeXGyrePagella"/>
              </a:rPr>
              <a:t> </a:t>
            </a:r>
            <a:r>
              <a:rPr sz="1800" b="1" dirty="0">
                <a:latin typeface="TeXGyrePagella"/>
                <a:cs typeface="TeXGyrePagella"/>
              </a:rPr>
              <a:t>la</a:t>
            </a:r>
            <a:r>
              <a:rPr sz="1800" b="1" spc="-10" dirty="0">
                <a:latin typeface="TeXGyrePagella"/>
                <a:cs typeface="TeXGyrePagella"/>
              </a:rPr>
              <a:t> </a:t>
            </a:r>
            <a:r>
              <a:rPr sz="1800" b="1" spc="-5" dirty="0">
                <a:latin typeface="TeXGyrePagella"/>
                <a:cs typeface="TeXGyrePagella"/>
              </a:rPr>
              <a:t>tecnología</a:t>
            </a:r>
            <a:r>
              <a:rPr sz="1800" b="1" spc="-50" dirty="0">
                <a:latin typeface="TeXGyrePagella"/>
                <a:cs typeface="TeXGyrePagella"/>
              </a:rPr>
              <a:t> </a:t>
            </a:r>
            <a:r>
              <a:rPr sz="1800" b="1" spc="-5" dirty="0">
                <a:latin typeface="TeXGyrePagella"/>
                <a:cs typeface="TeXGyrePagella"/>
              </a:rPr>
              <a:t>de</a:t>
            </a:r>
            <a:r>
              <a:rPr sz="1800" b="1" spc="-10" dirty="0">
                <a:latin typeface="TeXGyrePagella"/>
                <a:cs typeface="TeXGyrePagella"/>
              </a:rPr>
              <a:t> </a:t>
            </a:r>
            <a:r>
              <a:rPr sz="1800" b="1" spc="-5" dirty="0">
                <a:latin typeface="TeXGyrePagella"/>
                <a:cs typeface="TeXGyrePagella"/>
              </a:rPr>
              <a:t>visión  </a:t>
            </a:r>
            <a:r>
              <a:rPr sz="1800" b="1" spc="-10" dirty="0">
                <a:latin typeface="TeXGyrePagella"/>
                <a:cs typeface="TeXGyrePagella"/>
              </a:rPr>
              <a:t>multiespectral:</a:t>
            </a:r>
            <a:endParaRPr sz="1800" dirty="0">
              <a:latin typeface="TeXGyrePagella"/>
              <a:cs typeface="TeXGyrePagella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650" dirty="0">
              <a:latin typeface="TeXGyrePagella"/>
              <a:cs typeface="TeXGyrePagella"/>
            </a:endParaRPr>
          </a:p>
          <a:p>
            <a:pPr marL="55880" marR="5080" algn="just">
              <a:lnSpc>
                <a:spcPct val="150000"/>
              </a:lnSpc>
            </a:pPr>
            <a:r>
              <a:rPr sz="2000" dirty="0">
                <a:latin typeface="TeXGyrePagella"/>
                <a:cs typeface="TeXGyrePagella"/>
              </a:rPr>
              <a:t>Sistema </a:t>
            </a:r>
            <a:r>
              <a:rPr sz="2000" spc="-5" dirty="0">
                <a:latin typeface="TeXGyrePagella"/>
                <a:cs typeface="TeXGyrePagella"/>
              </a:rPr>
              <a:t>para </a:t>
            </a:r>
            <a:r>
              <a:rPr sz="2000" dirty="0">
                <a:latin typeface="TeXGyrePagella"/>
                <a:cs typeface="TeXGyrePagella"/>
              </a:rPr>
              <a:t>el </a:t>
            </a:r>
            <a:r>
              <a:rPr sz="2000" spc="-5" dirty="0">
                <a:latin typeface="TeXGyrePagella"/>
                <a:cs typeface="TeXGyrePagella"/>
              </a:rPr>
              <a:t>tratamiento integral de </a:t>
            </a:r>
            <a:r>
              <a:rPr sz="2000" dirty="0">
                <a:latin typeface="TeXGyrePagella"/>
                <a:cs typeface="TeXGyrePagella"/>
              </a:rPr>
              <a:t>los </a:t>
            </a:r>
            <a:r>
              <a:rPr sz="2000" spc="-5" dirty="0">
                <a:latin typeface="TeXGyrePagella"/>
                <a:cs typeface="TeXGyrePagella"/>
              </a:rPr>
              <a:t>residuos </a:t>
            </a:r>
            <a:r>
              <a:rPr sz="2000" dirty="0">
                <a:latin typeface="TeXGyrePagella"/>
                <a:cs typeface="TeXGyrePagella"/>
              </a:rPr>
              <a:t>sólidos </a:t>
            </a:r>
            <a:r>
              <a:rPr sz="2000" spc="-5" dirty="0">
                <a:latin typeface="TeXGyrePagella"/>
                <a:cs typeface="TeXGyrePagella"/>
              </a:rPr>
              <a:t>urbanos, basado </a:t>
            </a:r>
            <a:r>
              <a:rPr sz="2000" dirty="0">
                <a:latin typeface="TeXGyrePagella"/>
                <a:cs typeface="TeXGyrePagella"/>
              </a:rPr>
              <a:t>en la aplicación  </a:t>
            </a:r>
            <a:r>
              <a:rPr sz="2000" spc="-5" dirty="0">
                <a:latin typeface="TeXGyrePagella"/>
                <a:cs typeface="TeXGyrePagella"/>
              </a:rPr>
              <a:t>de </a:t>
            </a:r>
            <a:r>
              <a:rPr sz="2000" dirty="0">
                <a:latin typeface="TeXGyrePagella"/>
                <a:cs typeface="TeXGyrePagella"/>
              </a:rPr>
              <a:t>la </a:t>
            </a:r>
            <a:r>
              <a:rPr sz="2000" b="1" spc="-5" dirty="0">
                <a:latin typeface="TeXGyrePagella"/>
                <a:cs typeface="TeXGyrePagella"/>
              </a:rPr>
              <a:t>tecnología de </a:t>
            </a:r>
            <a:r>
              <a:rPr sz="2000" b="1" dirty="0">
                <a:latin typeface="TeXGyrePagella"/>
                <a:cs typeface="TeXGyrePagella"/>
              </a:rPr>
              <a:t>visión artificial </a:t>
            </a:r>
            <a:r>
              <a:rPr sz="2000" b="1" spc="-5" dirty="0">
                <a:latin typeface="TeXGyrePagella"/>
                <a:cs typeface="TeXGyrePagella"/>
              </a:rPr>
              <a:t>del tipo multiespectral </a:t>
            </a:r>
            <a:r>
              <a:rPr sz="2000" spc="-5" dirty="0">
                <a:latin typeface="TeXGyrePagella"/>
                <a:cs typeface="TeXGyrePagella"/>
              </a:rPr>
              <a:t>que permite </a:t>
            </a:r>
            <a:r>
              <a:rPr sz="2000" dirty="0">
                <a:latin typeface="TeXGyrePagella"/>
                <a:cs typeface="TeXGyrePagella"/>
              </a:rPr>
              <a:t>la clasificación y  recuperación </a:t>
            </a:r>
            <a:r>
              <a:rPr sz="2000" spc="-5" dirty="0">
                <a:latin typeface="TeXGyrePagella"/>
                <a:cs typeface="TeXGyrePagella"/>
              </a:rPr>
              <a:t>automática </a:t>
            </a:r>
            <a:r>
              <a:rPr sz="2000" spc="-10" dirty="0">
                <a:latin typeface="TeXGyrePagella"/>
                <a:cs typeface="TeXGyrePagella"/>
              </a:rPr>
              <a:t>de </a:t>
            </a:r>
            <a:r>
              <a:rPr sz="2000" spc="-5" dirty="0">
                <a:latin typeface="TeXGyrePagella"/>
                <a:cs typeface="TeXGyrePagella"/>
              </a:rPr>
              <a:t>todos </a:t>
            </a:r>
            <a:r>
              <a:rPr sz="2000" dirty="0">
                <a:latin typeface="TeXGyrePagella"/>
                <a:cs typeface="TeXGyrePagella"/>
              </a:rPr>
              <a:t>los materiales </a:t>
            </a:r>
            <a:r>
              <a:rPr sz="2000" spc="-5" dirty="0">
                <a:latin typeface="TeXGyrePagella"/>
                <a:cs typeface="TeXGyrePagella"/>
              </a:rPr>
              <a:t>reciclables contenidos </a:t>
            </a:r>
            <a:r>
              <a:rPr sz="2000" dirty="0">
                <a:latin typeface="TeXGyrePagella"/>
                <a:cs typeface="TeXGyrePagella"/>
              </a:rPr>
              <a:t>en los </a:t>
            </a:r>
            <a:r>
              <a:rPr sz="2000" spc="-5" dirty="0">
                <a:latin typeface="TeXGyrePagella"/>
                <a:cs typeface="TeXGyrePagella"/>
              </a:rPr>
              <a:t>residuos </a:t>
            </a:r>
            <a:r>
              <a:rPr sz="2000" dirty="0">
                <a:latin typeface="TeXGyrePagella"/>
                <a:cs typeface="TeXGyrePagella"/>
              </a:rPr>
              <a:t>sólidos  así </a:t>
            </a:r>
            <a:r>
              <a:rPr sz="2000" spc="-5" dirty="0">
                <a:latin typeface="TeXGyrePagella"/>
                <a:cs typeface="TeXGyrePagella"/>
              </a:rPr>
              <a:t>como la </a:t>
            </a:r>
            <a:r>
              <a:rPr sz="2000" dirty="0">
                <a:latin typeface="TeXGyrePagella"/>
                <a:cs typeface="TeXGyrePagella"/>
              </a:rPr>
              <a:t>extracción </a:t>
            </a:r>
            <a:r>
              <a:rPr sz="2000" spc="-10" dirty="0">
                <a:latin typeface="TeXGyrePagella"/>
                <a:cs typeface="TeXGyrePagella"/>
              </a:rPr>
              <a:t>de </a:t>
            </a:r>
            <a:r>
              <a:rPr sz="2000" dirty="0">
                <a:latin typeface="TeXGyrePagella"/>
                <a:cs typeface="TeXGyrePagella"/>
              </a:rPr>
              <a:t>los </a:t>
            </a:r>
            <a:r>
              <a:rPr sz="2000" spc="-5" dirty="0">
                <a:latin typeface="TeXGyrePagella"/>
                <a:cs typeface="TeXGyrePagella"/>
              </a:rPr>
              <a:t>materiales no reciclables </a:t>
            </a:r>
            <a:r>
              <a:rPr sz="2000" dirty="0">
                <a:latin typeface="TeXGyrePagella"/>
                <a:cs typeface="TeXGyrePagella"/>
              </a:rPr>
              <a:t>e impropios lo </a:t>
            </a:r>
            <a:r>
              <a:rPr sz="2000" spc="-5" dirty="0">
                <a:latin typeface="TeXGyrePagella"/>
                <a:cs typeface="TeXGyrePagella"/>
              </a:rPr>
              <a:t>cual posibilita </a:t>
            </a:r>
            <a:r>
              <a:rPr sz="2000" dirty="0">
                <a:latin typeface="TeXGyrePagella"/>
                <a:cs typeface="TeXGyrePagella"/>
              </a:rPr>
              <a:t>la  </a:t>
            </a:r>
            <a:r>
              <a:rPr sz="2000" spc="-5" dirty="0">
                <a:latin typeface="TeXGyrePagella"/>
                <a:cs typeface="TeXGyrePagella"/>
              </a:rPr>
              <a:t>obtención </a:t>
            </a:r>
            <a:r>
              <a:rPr sz="2000" dirty="0">
                <a:latin typeface="TeXGyrePagella"/>
                <a:cs typeface="TeXGyrePagella"/>
              </a:rPr>
              <a:t>de </a:t>
            </a:r>
            <a:r>
              <a:rPr sz="2000" spc="-5" dirty="0">
                <a:latin typeface="TeXGyrePagella"/>
                <a:cs typeface="TeXGyrePagella"/>
              </a:rPr>
              <a:t>una fracción orgánica exenta </a:t>
            </a:r>
            <a:r>
              <a:rPr sz="2000" dirty="0">
                <a:latin typeface="TeXGyrePagella"/>
                <a:cs typeface="TeXGyrePagella"/>
              </a:rPr>
              <a:t>de </a:t>
            </a:r>
            <a:r>
              <a:rPr sz="2000" spc="-5" dirty="0">
                <a:latin typeface="TeXGyrePagella"/>
                <a:cs typeface="TeXGyrePagella"/>
              </a:rPr>
              <a:t>los mismos </a:t>
            </a:r>
            <a:r>
              <a:rPr sz="2000" dirty="0">
                <a:latin typeface="TeXGyrePagella"/>
                <a:cs typeface="TeXGyrePagella"/>
              </a:rPr>
              <a:t>y de materiales </a:t>
            </a:r>
            <a:r>
              <a:rPr sz="2000" spc="-5" dirty="0">
                <a:latin typeface="TeXGyrePagella"/>
                <a:cs typeface="TeXGyrePagella"/>
              </a:rPr>
              <a:t>impropios, idónea  para </a:t>
            </a:r>
            <a:r>
              <a:rPr sz="2000" dirty="0">
                <a:latin typeface="TeXGyrePagella"/>
                <a:cs typeface="TeXGyrePagella"/>
              </a:rPr>
              <a:t>la </a:t>
            </a:r>
            <a:r>
              <a:rPr sz="2000" spc="-5" dirty="0">
                <a:latin typeface="TeXGyrePagella"/>
                <a:cs typeface="TeXGyrePagella"/>
              </a:rPr>
              <a:t>obtención de </a:t>
            </a:r>
            <a:r>
              <a:rPr sz="2000" dirty="0">
                <a:latin typeface="TeXGyrePagella"/>
                <a:cs typeface="TeXGyrePagella"/>
              </a:rPr>
              <a:t>energía </a:t>
            </a:r>
            <a:r>
              <a:rPr sz="2000" spc="-5" dirty="0">
                <a:latin typeface="TeXGyrePagella"/>
                <a:cs typeface="TeXGyrePagella"/>
              </a:rPr>
              <a:t>por procesos que operan </a:t>
            </a:r>
            <a:r>
              <a:rPr sz="2000" dirty="0">
                <a:latin typeface="TeXGyrePagella"/>
                <a:cs typeface="TeXGyrePagella"/>
              </a:rPr>
              <a:t>a </a:t>
            </a:r>
            <a:r>
              <a:rPr sz="2000" spc="-5" dirty="0">
                <a:latin typeface="TeXGyrePagella"/>
                <a:cs typeface="TeXGyrePagella"/>
              </a:rPr>
              <a:t>bajas temperaturas 30 </a:t>
            </a:r>
            <a:r>
              <a:rPr sz="2000" dirty="0">
                <a:latin typeface="TeXGyrePagella"/>
                <a:cs typeface="TeXGyrePagella"/>
              </a:rPr>
              <a:t>- 60 º </a:t>
            </a:r>
            <a:r>
              <a:rPr sz="2000" spc="-5" dirty="0">
                <a:latin typeface="TeXGyrePagella"/>
                <a:cs typeface="TeXGyrePagella"/>
              </a:rPr>
              <a:t>C, que son  </a:t>
            </a:r>
            <a:r>
              <a:rPr sz="2000" dirty="0">
                <a:latin typeface="TeXGyrePagella"/>
                <a:cs typeface="TeXGyrePagella"/>
              </a:rPr>
              <a:t>medioambientalmente y </a:t>
            </a:r>
            <a:r>
              <a:rPr sz="2000" spc="-5" dirty="0">
                <a:latin typeface="TeXGyrePagella"/>
                <a:cs typeface="TeXGyrePagella"/>
              </a:rPr>
              <a:t>económicamente</a:t>
            </a:r>
            <a:r>
              <a:rPr sz="2000" spc="-35" dirty="0">
                <a:latin typeface="TeXGyrePagella"/>
                <a:cs typeface="TeXGyrePagella"/>
              </a:rPr>
              <a:t> </a:t>
            </a:r>
            <a:r>
              <a:rPr sz="2000" dirty="0">
                <a:latin typeface="TeXGyrePagella"/>
                <a:cs typeface="TeXGyrePagella"/>
              </a:rPr>
              <a:t>sostenibles.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909050" y="38100"/>
            <a:ext cx="7801609" cy="660400"/>
            <a:chOff x="3909050" y="38100"/>
            <a:chExt cx="7801609" cy="660400"/>
          </a:xfrm>
        </p:grpSpPr>
        <p:sp>
          <p:nvSpPr>
            <p:cNvPr id="4" name="object 4"/>
            <p:cNvSpPr/>
            <p:nvPr/>
          </p:nvSpPr>
          <p:spPr>
            <a:xfrm>
              <a:off x="5574791" y="38100"/>
              <a:ext cx="449579" cy="44805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909050" y="609277"/>
              <a:ext cx="7801391" cy="8884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943349" y="636269"/>
              <a:ext cx="7743825" cy="0"/>
            </a:xfrm>
            <a:custGeom>
              <a:avLst/>
              <a:gdLst/>
              <a:ahLst/>
              <a:cxnLst/>
              <a:rect l="l" t="t" r="r" b="b"/>
              <a:pathLst>
                <a:path w="7743825">
                  <a:moveTo>
                    <a:pt x="0" y="0"/>
                  </a:moveTo>
                  <a:lnTo>
                    <a:pt x="7743317" y="0"/>
                  </a:lnTo>
                </a:path>
              </a:pathLst>
            </a:custGeom>
            <a:ln w="25908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09050" y="496501"/>
              <a:ext cx="7801391" cy="8884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930650" y="296417"/>
            <a:ext cx="77692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80920" algn="l"/>
                <a:tab pos="7755890" algn="l"/>
              </a:tabLst>
            </a:pPr>
            <a:r>
              <a:rPr sz="1200" b="1" u="heavy" dirty="0">
                <a:solidFill>
                  <a:srgbClr val="0E233D"/>
                </a:solidFill>
                <a:uFill>
                  <a:solidFill>
                    <a:srgbClr val="6FAC46"/>
                  </a:solidFill>
                </a:uFill>
                <a:latin typeface="TeXGyrePagella"/>
                <a:cs typeface="TeXGyrePagella"/>
              </a:rPr>
              <a:t> 	PR </a:t>
            </a:r>
            <a:r>
              <a:rPr sz="1200" b="1" u="heavy" spc="-5" dirty="0">
                <a:solidFill>
                  <a:srgbClr val="0E233D"/>
                </a:solidFill>
                <a:uFill>
                  <a:solidFill>
                    <a:srgbClr val="6FAC46"/>
                  </a:solidFill>
                </a:uFill>
                <a:latin typeface="TeXGyrePagella"/>
                <a:cs typeface="TeXGyrePagella"/>
              </a:rPr>
              <a:t>INTERNACIONAL S.A. </a:t>
            </a:r>
            <a:r>
              <a:rPr sz="1200" b="1" u="heavy" dirty="0">
                <a:solidFill>
                  <a:srgbClr val="0E233D"/>
                </a:solidFill>
                <a:uFill>
                  <a:solidFill>
                    <a:srgbClr val="6FAC46"/>
                  </a:solidFill>
                </a:uFill>
                <a:latin typeface="TeXGyrePagella"/>
                <a:cs typeface="TeXGyrePagella"/>
              </a:rPr>
              <a:t>- </a:t>
            </a:r>
            <a:r>
              <a:rPr sz="1200" b="1" u="heavy" spc="-5" dirty="0">
                <a:solidFill>
                  <a:srgbClr val="0E233D"/>
                </a:solidFill>
                <a:uFill>
                  <a:solidFill>
                    <a:srgbClr val="6FAC46"/>
                  </a:solidFill>
                </a:uFill>
                <a:latin typeface="TeXGyrePagella"/>
                <a:cs typeface="TeXGyrePagella"/>
              </a:rPr>
              <a:t>BUSINESS</a:t>
            </a:r>
            <a:r>
              <a:rPr sz="1200" b="1" u="heavy" spc="35" dirty="0">
                <a:solidFill>
                  <a:srgbClr val="0E233D"/>
                </a:solidFill>
                <a:uFill>
                  <a:solidFill>
                    <a:srgbClr val="6FAC46"/>
                  </a:solidFill>
                </a:uFill>
                <a:latin typeface="TeXGyrePagella"/>
                <a:cs typeface="TeXGyrePagella"/>
              </a:rPr>
              <a:t> </a:t>
            </a:r>
            <a:r>
              <a:rPr sz="1200" b="1" u="heavy" spc="-5" dirty="0">
                <a:solidFill>
                  <a:srgbClr val="0E233D"/>
                </a:solidFill>
                <a:uFill>
                  <a:solidFill>
                    <a:srgbClr val="6FAC46"/>
                  </a:solidFill>
                </a:uFill>
                <a:latin typeface="TeXGyrePagella"/>
                <a:cs typeface="TeXGyrePagella"/>
              </a:rPr>
              <a:t>PLAN	</a:t>
            </a:r>
            <a:endParaRPr sz="1200">
              <a:latin typeface="TeXGyrePagella"/>
              <a:cs typeface="TeXGyrePagell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27621" y="668528"/>
            <a:ext cx="22917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E233D"/>
                </a:solidFill>
                <a:latin typeface="TeXGyrePagella"/>
                <a:cs typeface="TeXGyrePagella"/>
              </a:rPr>
              <a:t>Economía Circular </a:t>
            </a:r>
            <a:r>
              <a:rPr sz="1200" b="1" dirty="0">
                <a:solidFill>
                  <a:srgbClr val="0E233D"/>
                </a:solidFill>
                <a:latin typeface="TeXGyrePagella"/>
                <a:cs typeface="TeXGyrePagella"/>
              </a:rPr>
              <a:t>a </a:t>
            </a:r>
            <a:r>
              <a:rPr sz="1200" b="1" spc="-5" dirty="0">
                <a:solidFill>
                  <a:srgbClr val="0E233D"/>
                </a:solidFill>
                <a:latin typeface="TeXGyrePagella"/>
                <a:cs typeface="TeXGyrePagella"/>
              </a:rPr>
              <a:t>Gran</a:t>
            </a:r>
            <a:r>
              <a:rPr sz="1200" b="1" spc="-30" dirty="0">
                <a:solidFill>
                  <a:srgbClr val="0E233D"/>
                </a:solidFill>
                <a:latin typeface="TeXGyrePagella"/>
                <a:cs typeface="TeXGyrePagella"/>
              </a:rPr>
              <a:t> </a:t>
            </a:r>
            <a:r>
              <a:rPr sz="1200" b="1" spc="-5" dirty="0">
                <a:solidFill>
                  <a:srgbClr val="0E233D"/>
                </a:solidFill>
                <a:latin typeface="TeXGyrePagella"/>
                <a:cs typeface="TeXGyrePagella"/>
              </a:rPr>
              <a:t>Escala</a:t>
            </a:r>
            <a:endParaRPr sz="1200">
              <a:latin typeface="TeXGyrePagella"/>
              <a:cs typeface="TeXGyrePagell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4051" y="72644"/>
            <a:ext cx="28295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27100" algn="l"/>
              </a:tabLst>
            </a:pPr>
            <a:r>
              <a:rPr sz="2400" b="0" dirty="0" smtClean="0">
                <a:latin typeface="TeXGyrePagella"/>
                <a:cs typeface="TeXGyrePagella"/>
              </a:rPr>
              <a:t>EL</a:t>
            </a:r>
            <a:r>
              <a:rPr sz="2400" b="0" spc="-60" dirty="0" smtClean="0">
                <a:latin typeface="TeXGyrePagella"/>
                <a:cs typeface="TeXGyrePagella"/>
              </a:rPr>
              <a:t> </a:t>
            </a:r>
            <a:r>
              <a:rPr sz="2400" b="0" spc="5" dirty="0">
                <a:latin typeface="TeXGyrePagella"/>
                <a:cs typeface="TeXGyrePagella"/>
              </a:rPr>
              <a:t>PROCESO</a:t>
            </a:r>
            <a:endParaRPr sz="2400" dirty="0">
              <a:latin typeface="TeXGyrePagella"/>
              <a:cs typeface="TeXGyrePagell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9227" y="985875"/>
            <a:ext cx="11412855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2000" dirty="0">
                <a:latin typeface="TeXGyrePagella"/>
                <a:cs typeface="TeXGyrePagella"/>
              </a:rPr>
              <a:t>Este sistema </a:t>
            </a:r>
            <a:r>
              <a:rPr sz="2000" spc="-5" dirty="0">
                <a:latin typeface="TeXGyrePagella"/>
                <a:cs typeface="TeXGyrePagella"/>
              </a:rPr>
              <a:t>permite reaprovechar parte de </a:t>
            </a:r>
            <a:r>
              <a:rPr sz="2000" dirty="0">
                <a:latin typeface="TeXGyrePagella"/>
                <a:cs typeface="TeXGyrePagella"/>
              </a:rPr>
              <a:t>la </a:t>
            </a:r>
            <a:r>
              <a:rPr sz="2000" spc="-5" dirty="0">
                <a:latin typeface="TeXGyrePagella"/>
                <a:cs typeface="TeXGyrePagella"/>
              </a:rPr>
              <a:t>energía térmica obtenida </a:t>
            </a:r>
            <a:r>
              <a:rPr sz="2000" dirty="0">
                <a:latin typeface="TeXGyrePagella"/>
                <a:cs typeface="TeXGyrePagella"/>
              </a:rPr>
              <a:t>en </a:t>
            </a:r>
            <a:r>
              <a:rPr sz="2000" spc="-5" dirty="0">
                <a:latin typeface="TeXGyrePagella"/>
                <a:cs typeface="TeXGyrePagella"/>
              </a:rPr>
              <a:t>moto generadores que  suministran </a:t>
            </a:r>
            <a:r>
              <a:rPr sz="2000" dirty="0">
                <a:latin typeface="TeXGyrePagella"/>
                <a:cs typeface="TeXGyrePagella"/>
              </a:rPr>
              <a:t>corriente </a:t>
            </a:r>
            <a:r>
              <a:rPr sz="2000" spc="-5" dirty="0">
                <a:latin typeface="TeXGyrePagella"/>
                <a:cs typeface="TeXGyrePagella"/>
              </a:rPr>
              <a:t>eléctrica </a:t>
            </a:r>
            <a:r>
              <a:rPr sz="2000" dirty="0">
                <a:latin typeface="TeXGyrePagella"/>
                <a:cs typeface="TeXGyrePagella"/>
              </a:rPr>
              <a:t>a </a:t>
            </a:r>
            <a:r>
              <a:rPr sz="2000" spc="-5" dirty="0">
                <a:latin typeface="TeXGyrePagella"/>
                <a:cs typeface="TeXGyrePagella"/>
              </a:rPr>
              <a:t>una planta operativa con </a:t>
            </a:r>
            <a:r>
              <a:rPr sz="2000" dirty="0">
                <a:latin typeface="TeXGyrePagella"/>
                <a:cs typeface="TeXGyrePagella"/>
              </a:rPr>
              <a:t>este sistema, </a:t>
            </a:r>
            <a:r>
              <a:rPr sz="2000" spc="-10" dirty="0">
                <a:latin typeface="TeXGyrePagella"/>
                <a:cs typeface="TeXGyrePagella"/>
              </a:rPr>
              <a:t>cuya </a:t>
            </a:r>
            <a:r>
              <a:rPr sz="2000" spc="-5" dirty="0">
                <a:latin typeface="TeXGyrePagella"/>
                <a:cs typeface="TeXGyrePagella"/>
              </a:rPr>
              <a:t>energía térmica </a:t>
            </a:r>
            <a:r>
              <a:rPr sz="2000" dirty="0">
                <a:latin typeface="TeXGyrePagella"/>
                <a:cs typeface="TeXGyrePagella"/>
              </a:rPr>
              <a:t>es  </a:t>
            </a:r>
            <a:r>
              <a:rPr sz="2000" spc="-5" dirty="0">
                <a:latin typeface="TeXGyrePagella"/>
                <a:cs typeface="TeXGyrePagella"/>
              </a:rPr>
              <a:t>utilizada para </a:t>
            </a:r>
            <a:r>
              <a:rPr sz="2000" dirty="0">
                <a:latin typeface="TeXGyrePagella"/>
                <a:cs typeface="TeXGyrePagella"/>
              </a:rPr>
              <a:t>el </a:t>
            </a:r>
            <a:r>
              <a:rPr sz="2000" spc="-5" dirty="0">
                <a:latin typeface="TeXGyrePagella"/>
                <a:cs typeface="TeXGyrePagella"/>
              </a:rPr>
              <a:t>tratamiento </a:t>
            </a:r>
            <a:r>
              <a:rPr sz="2000" dirty="0">
                <a:latin typeface="TeXGyrePagella"/>
                <a:cs typeface="TeXGyrePagella"/>
              </a:rPr>
              <a:t>de los </a:t>
            </a:r>
            <a:r>
              <a:rPr sz="2000" spc="-5" dirty="0">
                <a:latin typeface="TeXGyrePagella"/>
                <a:cs typeface="TeXGyrePagella"/>
              </a:rPr>
              <a:t>residuos orgánicos previamente </a:t>
            </a:r>
            <a:r>
              <a:rPr sz="2000" dirty="0">
                <a:latin typeface="TeXGyrePagella"/>
                <a:cs typeface="TeXGyrePagella"/>
              </a:rPr>
              <a:t>separados </a:t>
            </a:r>
            <a:r>
              <a:rPr sz="2000" spc="-5" dirty="0">
                <a:latin typeface="TeXGyrePagella"/>
                <a:cs typeface="TeXGyrePagella"/>
              </a:rPr>
              <a:t>por la tecnología  </a:t>
            </a:r>
            <a:r>
              <a:rPr sz="2000" dirty="0">
                <a:latin typeface="TeXGyrePagella"/>
                <a:cs typeface="TeXGyrePagella"/>
              </a:rPr>
              <a:t>multiespectral</a:t>
            </a:r>
            <a:r>
              <a:rPr sz="2000" spc="-20" dirty="0">
                <a:latin typeface="TeXGyrePagella"/>
                <a:cs typeface="TeXGyrePagella"/>
              </a:rPr>
              <a:t> </a:t>
            </a:r>
            <a:r>
              <a:rPr sz="2000" dirty="0">
                <a:latin typeface="TeXGyrePagella"/>
                <a:cs typeface="TeXGyrePagella"/>
              </a:rPr>
              <a:t>.</a:t>
            </a:r>
            <a:endParaRPr sz="2000">
              <a:latin typeface="TeXGyrePagella"/>
              <a:cs typeface="TeXGyrePagell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909050" y="38100"/>
            <a:ext cx="7801609" cy="660400"/>
            <a:chOff x="3909050" y="38100"/>
            <a:chExt cx="7801609" cy="660400"/>
          </a:xfrm>
        </p:grpSpPr>
        <p:sp>
          <p:nvSpPr>
            <p:cNvPr id="4" name="object 4"/>
            <p:cNvSpPr/>
            <p:nvPr/>
          </p:nvSpPr>
          <p:spPr>
            <a:xfrm>
              <a:off x="5574791" y="38100"/>
              <a:ext cx="449579" cy="44805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909050" y="609277"/>
              <a:ext cx="7801391" cy="8884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943349" y="636269"/>
              <a:ext cx="7743825" cy="0"/>
            </a:xfrm>
            <a:custGeom>
              <a:avLst/>
              <a:gdLst/>
              <a:ahLst/>
              <a:cxnLst/>
              <a:rect l="l" t="t" r="r" b="b"/>
              <a:pathLst>
                <a:path w="7743825">
                  <a:moveTo>
                    <a:pt x="0" y="0"/>
                  </a:moveTo>
                  <a:lnTo>
                    <a:pt x="7743317" y="0"/>
                  </a:lnTo>
                </a:path>
              </a:pathLst>
            </a:custGeom>
            <a:ln w="25908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09050" y="496501"/>
              <a:ext cx="7801391" cy="8884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930650" y="296417"/>
            <a:ext cx="77692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80920" algn="l"/>
                <a:tab pos="7755890" algn="l"/>
              </a:tabLst>
            </a:pPr>
            <a:r>
              <a:rPr sz="1200" b="1" u="heavy" dirty="0">
                <a:solidFill>
                  <a:srgbClr val="0E233D"/>
                </a:solidFill>
                <a:uFill>
                  <a:solidFill>
                    <a:srgbClr val="6FAC46"/>
                  </a:solidFill>
                </a:uFill>
                <a:latin typeface="TeXGyrePagella"/>
                <a:cs typeface="TeXGyrePagella"/>
              </a:rPr>
              <a:t> 	PR </a:t>
            </a:r>
            <a:r>
              <a:rPr sz="1200" b="1" u="heavy" spc="-5" dirty="0">
                <a:solidFill>
                  <a:srgbClr val="0E233D"/>
                </a:solidFill>
                <a:uFill>
                  <a:solidFill>
                    <a:srgbClr val="6FAC46"/>
                  </a:solidFill>
                </a:uFill>
                <a:latin typeface="TeXGyrePagella"/>
                <a:cs typeface="TeXGyrePagella"/>
              </a:rPr>
              <a:t>INTERNACIONAL S.A. </a:t>
            </a:r>
            <a:r>
              <a:rPr sz="1200" b="1" u="heavy" dirty="0">
                <a:solidFill>
                  <a:srgbClr val="0E233D"/>
                </a:solidFill>
                <a:uFill>
                  <a:solidFill>
                    <a:srgbClr val="6FAC46"/>
                  </a:solidFill>
                </a:uFill>
                <a:latin typeface="TeXGyrePagella"/>
                <a:cs typeface="TeXGyrePagella"/>
              </a:rPr>
              <a:t>- </a:t>
            </a:r>
            <a:r>
              <a:rPr sz="1200" b="1" u="heavy" spc="-5" dirty="0">
                <a:solidFill>
                  <a:srgbClr val="0E233D"/>
                </a:solidFill>
                <a:uFill>
                  <a:solidFill>
                    <a:srgbClr val="6FAC46"/>
                  </a:solidFill>
                </a:uFill>
                <a:latin typeface="TeXGyrePagella"/>
                <a:cs typeface="TeXGyrePagella"/>
              </a:rPr>
              <a:t>BUSINESS</a:t>
            </a:r>
            <a:r>
              <a:rPr sz="1200" b="1" u="heavy" spc="35" dirty="0">
                <a:solidFill>
                  <a:srgbClr val="0E233D"/>
                </a:solidFill>
                <a:uFill>
                  <a:solidFill>
                    <a:srgbClr val="6FAC46"/>
                  </a:solidFill>
                </a:uFill>
                <a:latin typeface="TeXGyrePagella"/>
                <a:cs typeface="TeXGyrePagella"/>
              </a:rPr>
              <a:t> </a:t>
            </a:r>
            <a:r>
              <a:rPr sz="1200" b="1" u="heavy" spc="-5" dirty="0">
                <a:solidFill>
                  <a:srgbClr val="0E233D"/>
                </a:solidFill>
                <a:uFill>
                  <a:solidFill>
                    <a:srgbClr val="6FAC46"/>
                  </a:solidFill>
                </a:uFill>
                <a:latin typeface="TeXGyrePagella"/>
                <a:cs typeface="TeXGyrePagella"/>
              </a:rPr>
              <a:t>PLAN	</a:t>
            </a:r>
            <a:endParaRPr sz="1200">
              <a:latin typeface="TeXGyrePagella"/>
              <a:cs typeface="TeXGyrePagell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27621" y="668528"/>
            <a:ext cx="22917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E233D"/>
                </a:solidFill>
                <a:latin typeface="TeXGyrePagella"/>
                <a:cs typeface="TeXGyrePagella"/>
              </a:rPr>
              <a:t>Economía Circular </a:t>
            </a:r>
            <a:r>
              <a:rPr sz="1200" b="1" dirty="0">
                <a:solidFill>
                  <a:srgbClr val="0E233D"/>
                </a:solidFill>
                <a:latin typeface="TeXGyrePagella"/>
                <a:cs typeface="TeXGyrePagella"/>
              </a:rPr>
              <a:t>a </a:t>
            </a:r>
            <a:r>
              <a:rPr sz="1200" b="1" spc="-5" dirty="0">
                <a:solidFill>
                  <a:srgbClr val="0E233D"/>
                </a:solidFill>
                <a:latin typeface="TeXGyrePagella"/>
                <a:cs typeface="TeXGyrePagella"/>
              </a:rPr>
              <a:t>Gran</a:t>
            </a:r>
            <a:r>
              <a:rPr sz="1200" b="1" spc="-30" dirty="0">
                <a:solidFill>
                  <a:srgbClr val="0E233D"/>
                </a:solidFill>
                <a:latin typeface="TeXGyrePagella"/>
                <a:cs typeface="TeXGyrePagella"/>
              </a:rPr>
              <a:t> </a:t>
            </a:r>
            <a:r>
              <a:rPr sz="1200" b="1" spc="-5" dirty="0">
                <a:solidFill>
                  <a:srgbClr val="0E233D"/>
                </a:solidFill>
                <a:latin typeface="TeXGyrePagella"/>
                <a:cs typeface="TeXGyrePagella"/>
              </a:rPr>
              <a:t>Escala</a:t>
            </a:r>
            <a:endParaRPr sz="1200">
              <a:latin typeface="TeXGyrePagella"/>
              <a:cs typeface="TeXGyrePagell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4051" y="72644"/>
            <a:ext cx="28295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27100" algn="l"/>
              </a:tabLst>
            </a:pPr>
            <a:r>
              <a:rPr sz="2400" b="0" dirty="0" smtClean="0">
                <a:latin typeface="TeXGyrePagella"/>
                <a:cs typeface="TeXGyrePagella"/>
              </a:rPr>
              <a:t>EL</a:t>
            </a:r>
            <a:r>
              <a:rPr sz="2400" b="0" spc="-60" dirty="0" smtClean="0">
                <a:latin typeface="TeXGyrePagella"/>
                <a:cs typeface="TeXGyrePagella"/>
              </a:rPr>
              <a:t> </a:t>
            </a:r>
            <a:r>
              <a:rPr sz="2400" b="0" spc="5" dirty="0">
                <a:latin typeface="TeXGyrePagella"/>
                <a:cs typeface="TeXGyrePagella"/>
              </a:rPr>
              <a:t>PROCESO</a:t>
            </a:r>
            <a:endParaRPr sz="2400" dirty="0">
              <a:latin typeface="TeXGyrePagella"/>
              <a:cs typeface="TeXGyrePagell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371600" y="2567938"/>
            <a:ext cx="10315573" cy="42900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</TotalTime>
  <Words>1265</Words>
  <Application>Microsoft Office PowerPoint</Application>
  <PresentationFormat>Panorámica</PresentationFormat>
  <Paragraphs>345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3" baseType="lpstr">
      <vt:lpstr>Arial</vt:lpstr>
      <vt:lpstr>Book Antiqua</vt:lpstr>
      <vt:lpstr>Calibri</vt:lpstr>
      <vt:lpstr>Carlito</vt:lpstr>
      <vt:lpstr>Comic Sans MS</vt:lpstr>
      <vt:lpstr>Helvetica</vt:lpstr>
      <vt:lpstr>TeXGyreAdventor</vt:lpstr>
      <vt:lpstr>TeXGyrePagella</vt:lpstr>
      <vt:lpstr>Times New Roman</vt:lpstr>
      <vt:lpstr>Trebuchet MS</vt:lpstr>
      <vt:lpstr>Office Theme</vt:lpstr>
      <vt:lpstr>PR INTERNACIONAL S.A.  NUEVAS SOLUCIONES PARA QUITO</vt:lpstr>
      <vt:lpstr>RESUMEN</vt:lpstr>
      <vt:lpstr>EL GRAN DILEMA</vt:lpstr>
      <vt:lpstr>      LA SOLUCION DESEADA TRATAMIENTO  INTEGRAL RSU</vt:lpstr>
      <vt:lpstr>COMPONENTES</vt:lpstr>
      <vt:lpstr>CONDICIÓNES</vt:lpstr>
      <vt:lpstr>EL PROCESO</vt:lpstr>
      <vt:lpstr>EL PROCESO</vt:lpstr>
      <vt:lpstr>EL PROCESO</vt:lpstr>
      <vt:lpstr>EL PROCESO</vt:lpstr>
      <vt:lpstr>PROYECTO DISTRITO METROPOLITANO DE QUITO</vt:lpstr>
      <vt:lpstr>EL PROYECTO QUITO</vt:lpstr>
      <vt:lpstr>EL PROYECTO QUITO</vt:lpstr>
      <vt:lpstr>EL PROYECTO QUITO</vt:lpstr>
      <vt:lpstr>EL PROYECTO QUITO</vt:lpstr>
      <vt:lpstr>   EL PROYECTO QUITO</vt:lpstr>
      <vt:lpstr>EXPERIENCIA INTERNACIONAL</vt:lpstr>
      <vt:lpstr>EXPERIENCIA INTERNACIONAL</vt:lpstr>
      <vt:lpstr>EXPERIENCIA INTERNACIONAL</vt:lpstr>
      <vt:lpstr>EXPERIENCIA INTERNACIONAL</vt:lpstr>
      <vt:lpstr>EXPERIENCIA INTERNACIONAL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</dc:creator>
  <cp:lastModifiedBy>Usuario de Windows</cp:lastModifiedBy>
  <cp:revision>39</cp:revision>
  <dcterms:created xsi:type="dcterms:W3CDTF">2020-07-06T16:23:07Z</dcterms:created>
  <dcterms:modified xsi:type="dcterms:W3CDTF">2020-07-07T02:57:42Z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2019-09-15T00:00:00Z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2020-07-06T00:00:00Z</vt:filetime>
  </property>
</Properties>
</file>